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COVER</a:t>
            </a:r>
          </a:p>
          <a:p>
            <a:r>
              <a:t>Vibe Coding Platform. We are Francisco Higuera, from U T E, and Carlos Bermeo, from U T P L. We built a platform to practice software development and image analysis with artificial intelligence.</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PART A · PRESENTATION (3 min in total)</a:t>
            </a:r>
          </a:p>
          <a:p>
            <a:r>
              <a:t>Students in the course learn a model or a counting rule in theory. They rarely turn it into code they can run and check. For example, someone works out that at sixty kilometers per hour, in two hours, you travel one hundred twenty kilometers. But they never build an activity where they predict that result and compare it with what a program calculates. The same gap shows up when counting objects in research photographs by eye. Without that practice, the learning stays on the whiteboard.</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TOOL · NARRATION · ≈30 s · 70–80 words</a:t>
            </a:r>
          </a:p>
          <a:p>
            <a:r>
              <a:t>We built Vibe Coding Platform for students and instructors. The student picks a practice and builds it with help from an artificial intelligence tutor. Then the student submits the result. The instructor publishes practices, organizes categories, assigns roles, and reviews each student's progress. The platform combines two course guides: the interactive prediction activity and the image counting rule. It follows a clean, hexagonal architecture on both the server and the browser.</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HOW IT WORKS · NARRATION · ≈40 s · 95–105 words</a:t>
            </a:r>
          </a:p>
          <a:p>
            <a:r>
              <a:t>The student predicts a result before seeing any control, exactly as the guide asks. Then the student adjusts speed and time. A program calculates the distance; the language model never invents the number. The artificial intelligence tutor offers hints and feedback. It has a fixed limit of eight iterations and a token limit. It logs every tool call in its own table, so every decision can be traced later. We chose a hand written, deterministic flow over an open ended agent framework, for safety. The person always decides when to submit the result. An instructor reviews the cases that need manual evaluation.</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EVIDENCE · NARRATION · ≈35 s · 80–90 words</a:t>
            </a:r>
          </a:p>
          <a:p>
            <a:r>
              <a:t>We checked the platform with sixty eight automated server tests and nineteen automated browser tests. All of them passed. We tested the image counting rule against photographs with zero, one, two, and several objects, including a blurry one. The rule correctly marked the blurry photo as illegible instead of guessing a count. We deployed the platform on a real server, without Docker containers. That avoided overloading a server shared with other university projects. We confirmed the instructor team's login working in production.</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LIMITS AND RESPONSIBLE USE · NARRATION · ≈25 s · 55–65 words</a:t>
            </a:r>
          </a:p>
          <a:p>
            <a:r>
              <a:t>The image counting rule is an explicit formula, not a trained model. It declares when an image is illegible instead of guessing. The artificial intelligence tutor never runs an administrative action; a person always does that. The screenshots in this presentation show no real personal data. The next step is adding more languages, help narration, and a tighter Moodle integration.</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PART B · DEMO (2 min in total)</a:t>
            </a:r>
          </a:p>
          <a:p>
            <a:r>
              <a:t>This is the start screen. The person picks a practice from the catalog. They filter by type, difficulty level, or keyword. They read the objectives and the instructions before starting. We show the catalog with the four published practices. Two are software development practices, and two are image handling practices. Each card shows its cover image, its difficulty level, and its estimated duration in minutes. The interface shown here is in Spanish.</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NARRATION · ≈35 s · 80–90 words in English</a:t>
            </a:r>
          </a:p>
          <a:p>
            <a:r>
              <a:t>Here the person predicted one hundred twenty kilometers before adjusting the controls. They chose sixty kilometers per hour and two hours. The program calculates one hundred twenty kilometers in code, never with the language model. It shows the number together with its text equivalent, for accessibility. The controls work with a keyboard and always show their units. The feedback compares the prediction with the result and says they match, naming the direct proportion. The activity also asks a transfer question with new values.</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NARRATION · ≈30 s · 70–80 words in English</a:t>
            </a:r>
          </a:p>
          <a:p>
            <a:r>
              <a:t>In the admin panel, an instructor reviews practices, categories, users, roles, and permissions. They also review the audit log, which records who did what and when across the platform. Each student submission is saved with its evaluation. Cases that need manual review appear clearly marked. A person decides those cases, never the artificial intelligence. This screen shows the full record, with role based access control enforced on every action. Only an administrator can assign roles.</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CLOSE · NARRATION · ≈25 s · 55–65 words</a:t>
            </a:r>
          </a:p>
          <a:p>
            <a:r>
              <a:t>Vibe Coding Platform changes how we teach. It helps students predict, build, and check, instead of only explaining on a whiteboard. The next step is adding help narration with artificial intelligence, more languages, and a deeper Moodle integration. We invite you to explore the catalog, try a practice, and write to us with your questions. Thank you for your attention.</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 Id="rId3"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 Id="rId3"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 Id="rId3" Type="http://schemas.openxmlformats.org/officeDocument/2006/relationships/image" Target="../media/image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10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548640" y="1051560"/>
            <a:ext cx="822960" cy="91440"/>
          </a:xfrm>
          <a:prstGeom prst="rect">
            <a:avLst/>
          </a:prstGeom>
          <a:solidFill>
            <a:srgbClr val="FFC62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594360"/>
            <a:ext cx="9144000" cy="365760"/>
          </a:xfrm>
          <a:prstGeom prst="rect">
            <a:avLst/>
          </a:prstGeom>
          <a:noFill/>
        </p:spPr>
        <p:txBody>
          <a:bodyPr wrap="square" lIns="45720" rIns="45720" tIns="27432" bIns="27432" anchor="t">
            <a:spAutoFit/>
          </a:bodyPr>
          <a:lstStyle/>
          <a:p>
            <a:pPr algn="l">
              <a:lnSpc>
                <a:spcPct val="110000"/>
              </a:lnSpc>
            </a:pPr>
            <a:r>
              <a:rPr sz="1200" b="1">
                <a:solidFill>
                  <a:srgbClr val="FFC629"/>
                </a:solidFill>
                <a:latin typeface="Calibri"/>
              </a:rPr>
              <a:t>FINAL PROJECT · VIBE CODING CEDIA 2026</a:t>
            </a:r>
          </a:p>
        </p:txBody>
      </p:sp>
      <p:sp>
        <p:nvSpPr>
          <p:cNvPr id="5" name="TextBox 4"/>
          <p:cNvSpPr txBox="1"/>
          <p:nvPr/>
        </p:nvSpPr>
        <p:spPr>
          <a:xfrm>
            <a:off x="548640" y="1463040"/>
            <a:ext cx="10515600" cy="1737360"/>
          </a:xfrm>
          <a:prstGeom prst="rect">
            <a:avLst/>
          </a:prstGeom>
          <a:noFill/>
        </p:spPr>
        <p:txBody>
          <a:bodyPr wrap="square" lIns="45720" rIns="45720" tIns="27432" bIns="27432" anchor="t">
            <a:spAutoFit/>
          </a:bodyPr>
          <a:lstStyle/>
          <a:p>
            <a:pPr algn="l">
              <a:lnSpc>
                <a:spcPct val="110000"/>
              </a:lnSpc>
            </a:pPr>
            <a:r>
              <a:rPr sz="4600" b="0">
                <a:solidFill>
                  <a:srgbClr val="FFFFFF"/>
                </a:solidFill>
                <a:latin typeface="Georgia"/>
              </a:rPr>
              <a:t>Vibe Coding Platform</a:t>
            </a:r>
          </a:p>
        </p:txBody>
      </p:sp>
      <p:sp>
        <p:nvSpPr>
          <p:cNvPr id="6" name="TextBox 5"/>
          <p:cNvSpPr txBox="1"/>
          <p:nvPr/>
        </p:nvSpPr>
        <p:spPr>
          <a:xfrm>
            <a:off x="548640" y="3246120"/>
            <a:ext cx="10515600" cy="822960"/>
          </a:xfrm>
          <a:prstGeom prst="rect">
            <a:avLst/>
          </a:prstGeom>
          <a:noFill/>
        </p:spPr>
        <p:txBody>
          <a:bodyPr wrap="square" lIns="45720" rIns="45720" tIns="27432" bIns="27432" anchor="t">
            <a:spAutoFit/>
          </a:bodyPr>
          <a:lstStyle/>
          <a:p>
            <a:pPr algn="l">
              <a:lnSpc>
                <a:spcPct val="110000"/>
              </a:lnSpc>
            </a:pPr>
            <a:r>
              <a:rPr sz="2200" b="0">
                <a:solidFill>
                  <a:srgbClr val="C9CEDB"/>
                </a:solidFill>
                <a:latin typeface="Calibri"/>
              </a:rPr>
              <a:t>Practice software development and image analysis with AI</a:t>
            </a:r>
          </a:p>
        </p:txBody>
      </p:sp>
      <p:sp>
        <p:nvSpPr>
          <p:cNvPr id="7" name="TextBox 6"/>
          <p:cNvSpPr txBox="1"/>
          <p:nvPr/>
        </p:nvSpPr>
        <p:spPr>
          <a:xfrm>
            <a:off x="548640" y="4434840"/>
            <a:ext cx="10515600" cy="457200"/>
          </a:xfrm>
          <a:prstGeom prst="rect">
            <a:avLst/>
          </a:prstGeom>
          <a:noFill/>
        </p:spPr>
        <p:txBody>
          <a:bodyPr wrap="square" lIns="45720" rIns="45720" tIns="27432" bIns="27432" anchor="t">
            <a:spAutoFit/>
          </a:bodyPr>
          <a:lstStyle/>
          <a:p>
            <a:pPr algn="l">
              <a:lnSpc>
                <a:spcPct val="110000"/>
              </a:lnSpc>
            </a:pPr>
            <a:r>
              <a:rPr sz="1800" b="1">
                <a:solidFill>
                  <a:srgbClr val="FFFFFF"/>
                </a:solidFill>
                <a:latin typeface="Calibri"/>
              </a:rPr>
              <a:t>Francisco Higuera (UTE) · Carlos Bermeo (UTPL) · Programming and Communication &amp; Arts</a:t>
            </a:r>
          </a:p>
        </p:txBody>
      </p:sp>
      <p:sp>
        <p:nvSpPr>
          <p:cNvPr id="8" name="TextBox 7"/>
          <p:cNvSpPr txBox="1"/>
          <p:nvPr/>
        </p:nvSpPr>
        <p:spPr>
          <a:xfrm>
            <a:off x="548640" y="4846320"/>
            <a:ext cx="10515600" cy="457200"/>
          </a:xfrm>
          <a:prstGeom prst="rect">
            <a:avLst/>
          </a:prstGeom>
          <a:noFill/>
        </p:spPr>
        <p:txBody>
          <a:bodyPr wrap="square" lIns="45720" rIns="45720" tIns="27432" bIns="27432" anchor="t">
            <a:spAutoFit/>
          </a:bodyPr>
          <a:lstStyle/>
          <a:p>
            <a:pPr algn="l">
              <a:lnSpc>
                <a:spcPct val="110000"/>
              </a:lnSpc>
            </a:pPr>
            <a:r>
              <a:rPr sz="1600" b="0">
                <a:solidFill>
                  <a:srgbClr val="C9CEDB"/>
                </a:solidFill>
                <a:latin typeface="Calibri"/>
              </a:rPr>
              <a:t>Guides 02 and 18 · Research image analysis and educational simulation</a:t>
            </a:r>
          </a:p>
        </p:txBody>
      </p:sp>
      <p:sp>
        <p:nvSpPr>
          <p:cNvPr id="9" name="TextBox 8"/>
          <p:cNvSpPr txBox="1"/>
          <p:nvPr/>
        </p:nvSpPr>
        <p:spPr>
          <a:xfrm>
            <a:off x="548640" y="5669280"/>
            <a:ext cx="10515600" cy="365760"/>
          </a:xfrm>
          <a:prstGeom prst="rect">
            <a:avLst/>
          </a:prstGeom>
          <a:noFill/>
        </p:spPr>
        <p:txBody>
          <a:bodyPr wrap="square" lIns="45720" rIns="45720" tIns="27432" bIns="27432" anchor="t">
            <a:spAutoFit/>
          </a:bodyPr>
          <a:lstStyle/>
          <a:p>
            <a:pPr algn="l">
              <a:lnSpc>
                <a:spcPct val="110000"/>
              </a:lnSpc>
            </a:pPr>
            <a:r>
              <a:rPr sz="1200" b="0">
                <a:solidFill>
                  <a:srgbClr val="FFC629"/>
                </a:solidFill>
                <a:latin typeface="Calibri"/>
              </a:rPr>
              <a:t>Narration generated with an AI voice (ElevenLabs) and reviewed by the authors.</a:t>
            </a:r>
          </a:p>
        </p:txBody>
      </p:sp>
      <p:sp>
        <p:nvSpPr>
          <p:cNvPr id="10" name="TextBox 9"/>
          <p:cNvSpPr txBox="1"/>
          <p:nvPr/>
        </p:nvSpPr>
        <p:spPr>
          <a:xfrm>
            <a:off x="548640" y="6400800"/>
            <a:ext cx="7315200" cy="320040"/>
          </a:xfrm>
          <a:prstGeom prst="rect">
            <a:avLst/>
          </a:prstGeom>
          <a:noFill/>
        </p:spPr>
        <p:txBody>
          <a:bodyPr wrap="square" lIns="45720" rIns="45720" tIns="27432" bIns="27432" anchor="t">
            <a:spAutoFit/>
          </a:bodyPr>
          <a:lstStyle/>
          <a:p>
            <a:pPr algn="l">
              <a:lnSpc>
                <a:spcPct val="110000"/>
              </a:lnSpc>
            </a:pPr>
            <a:r>
              <a:rPr sz="1100" b="0">
                <a:solidFill>
                  <a:srgbClr val="C9CEDB"/>
                </a:solidFill>
                <a:latin typeface="Calibri"/>
              </a:rPr>
              <a:t>Vibe Coding CEDIA 2026 · Universidad UTE · UTPL</a:t>
            </a:r>
          </a:p>
        </p:txBody>
      </p:sp>
      <p:sp>
        <p:nvSpPr>
          <p:cNvPr id="11" name="TextBox 10"/>
          <p:cNvSpPr txBox="1"/>
          <p:nvPr/>
        </p:nvSpPr>
        <p:spPr>
          <a:xfrm>
            <a:off x="10607040" y="6400800"/>
            <a:ext cx="1051560" cy="320040"/>
          </a:xfrm>
          <a:prstGeom prst="rect">
            <a:avLst/>
          </a:prstGeom>
          <a:noFill/>
        </p:spPr>
        <p:txBody>
          <a:bodyPr wrap="square" lIns="45720" rIns="45720" tIns="27432" bIns="27432" anchor="t">
            <a:spAutoFit/>
          </a:bodyPr>
          <a:lstStyle/>
          <a:p>
            <a:pPr algn="r">
              <a:lnSpc>
                <a:spcPct val="110000"/>
              </a:lnSpc>
            </a:pPr>
            <a:r>
              <a:rPr sz="1100" b="0">
                <a:solidFill>
                  <a:srgbClr val="C9CEDB"/>
                </a:solidFill>
                <a:latin typeface="Calibri"/>
              </a:rPr>
              <a:t>1 / 10</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6400800"/>
            <a:ext cx="7315200" cy="320040"/>
          </a:xfrm>
          <a:prstGeom prst="rect">
            <a:avLst/>
          </a:prstGeom>
          <a:noFill/>
        </p:spPr>
        <p:txBody>
          <a:bodyPr wrap="square" lIns="45720" rIns="45720" tIns="27432" bIns="27432" anchor="t">
            <a:spAutoFit/>
          </a:bodyPr>
          <a:lstStyle/>
          <a:p>
            <a:pPr algn="l">
              <a:lnSpc>
                <a:spcPct val="110000"/>
              </a:lnSpc>
            </a:pPr>
            <a:r>
              <a:rPr sz="1100" b="0">
                <a:solidFill>
                  <a:srgbClr val="5B6373"/>
                </a:solidFill>
                <a:latin typeface="Calibri"/>
              </a:rPr>
              <a:t>Vibe Coding CEDIA 2026 · Universidad UTE · UTPL</a:t>
            </a:r>
          </a:p>
        </p:txBody>
      </p:sp>
      <p:sp>
        <p:nvSpPr>
          <p:cNvPr id="3" name="TextBox 2"/>
          <p:cNvSpPr txBox="1"/>
          <p:nvPr/>
        </p:nvSpPr>
        <p:spPr>
          <a:xfrm>
            <a:off x="10607040" y="6400800"/>
            <a:ext cx="1051560" cy="320040"/>
          </a:xfrm>
          <a:prstGeom prst="rect">
            <a:avLst/>
          </a:prstGeom>
          <a:noFill/>
        </p:spPr>
        <p:txBody>
          <a:bodyPr wrap="square" lIns="45720" rIns="45720" tIns="27432" bIns="27432" anchor="t">
            <a:spAutoFit/>
          </a:bodyPr>
          <a:lstStyle/>
          <a:p>
            <a:pPr algn="r">
              <a:lnSpc>
                <a:spcPct val="110000"/>
              </a:lnSpc>
            </a:pPr>
            <a:r>
              <a:rPr sz="1100" b="0">
                <a:solidFill>
                  <a:srgbClr val="5B6373"/>
                </a:solidFill>
                <a:latin typeface="Calibri"/>
              </a:rPr>
              <a:t>2 / 10</a:t>
            </a:r>
          </a:p>
        </p:txBody>
      </p:sp>
      <p:sp>
        <p:nvSpPr>
          <p:cNvPr id="4" name="Rectangle 3"/>
          <p:cNvSpPr/>
          <p:nvPr/>
        </p:nvSpPr>
        <p:spPr>
          <a:xfrm>
            <a:off x="548640" y="502920"/>
            <a:ext cx="457200" cy="73152"/>
          </a:xfrm>
          <a:prstGeom prst="rect">
            <a:avLst/>
          </a:prstGeom>
          <a:solidFill>
            <a:srgbClr val="5B4B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97280" y="384048"/>
            <a:ext cx="7315200" cy="320040"/>
          </a:xfrm>
          <a:prstGeom prst="rect">
            <a:avLst/>
          </a:prstGeom>
          <a:noFill/>
        </p:spPr>
        <p:txBody>
          <a:bodyPr wrap="square" lIns="45720" rIns="45720" tIns="27432" bIns="27432" anchor="t">
            <a:spAutoFit/>
          </a:bodyPr>
          <a:lstStyle/>
          <a:p>
            <a:pPr algn="l">
              <a:lnSpc>
                <a:spcPct val="110000"/>
              </a:lnSpc>
            </a:pPr>
            <a:r>
              <a:rPr sz="1100" b="1">
                <a:solidFill>
                  <a:srgbClr val="5B4BDB"/>
                </a:solidFill>
                <a:latin typeface="Calibri"/>
              </a:rPr>
              <a:t>FINAL PROJECT · VIBE CODING CEDIA 2026</a:t>
            </a:r>
          </a:p>
        </p:txBody>
      </p:sp>
      <p:sp>
        <p:nvSpPr>
          <p:cNvPr id="6" name="TextBox 5"/>
          <p:cNvSpPr txBox="1"/>
          <p:nvPr/>
        </p:nvSpPr>
        <p:spPr>
          <a:xfrm>
            <a:off x="548640" y="777240"/>
            <a:ext cx="11064240" cy="914400"/>
          </a:xfrm>
          <a:prstGeom prst="rect">
            <a:avLst/>
          </a:prstGeom>
          <a:noFill/>
        </p:spPr>
        <p:txBody>
          <a:bodyPr wrap="square" lIns="45720" rIns="45720" tIns="27432" bIns="27432" anchor="t">
            <a:spAutoFit/>
          </a:bodyPr>
          <a:lstStyle/>
          <a:p>
            <a:pPr algn="l">
              <a:lnSpc>
                <a:spcPct val="110000"/>
              </a:lnSpc>
            </a:pPr>
            <a:r>
              <a:rPr sz="3600" b="0">
                <a:solidFill>
                  <a:srgbClr val="0B1020"/>
                </a:solidFill>
                <a:latin typeface="Georgia"/>
              </a:rPr>
              <a:t>The problem</a:t>
            </a:r>
          </a:p>
        </p:txBody>
      </p:sp>
      <p:sp>
        <p:nvSpPr>
          <p:cNvPr id="7" name="Rounded Rectangle 6"/>
          <p:cNvSpPr/>
          <p:nvPr/>
        </p:nvSpPr>
        <p:spPr>
          <a:xfrm>
            <a:off x="548640" y="1920240"/>
            <a:ext cx="6949440" cy="3566160"/>
          </a:xfrm>
          <a:prstGeom prst="roundRect">
            <a:avLst>
              <a:gd name="adj" fmla="val 5000"/>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68680" y="2194560"/>
            <a:ext cx="6400800" cy="3108960"/>
          </a:xfrm>
          <a:prstGeom prst="rect">
            <a:avLst/>
          </a:prstGeom>
          <a:noFill/>
        </p:spPr>
        <p:txBody>
          <a:bodyPr wrap="square" lIns="45720" rIns="45720" tIns="27432" bIns="27432" anchor="t">
            <a:spAutoFit/>
          </a:bodyPr>
          <a:lstStyle/>
          <a:p>
            <a:pPr algn="l">
              <a:lnSpc>
                <a:spcPct val="115000"/>
              </a:lnSpc>
            </a:pPr>
            <a:r>
              <a:rPr sz="2600" b="0">
                <a:solidFill>
                  <a:srgbClr val="8A91A3"/>
                </a:solidFill>
                <a:latin typeface="Calibri"/>
              </a:rPr>
              <a:t>The task: turning a textbook model into code you can check.</a:t>
            </a:r>
          </a:p>
        </p:txBody>
      </p:sp>
      <p:sp>
        <p:nvSpPr>
          <p:cNvPr id="9" name="Rounded Rectangle 8"/>
          <p:cNvSpPr/>
          <p:nvPr/>
        </p:nvSpPr>
        <p:spPr>
          <a:xfrm>
            <a:off x="7863840" y="1920240"/>
            <a:ext cx="3776472" cy="3566160"/>
          </a:xfrm>
          <a:prstGeom prst="roundRect">
            <a:avLst>
              <a:gd name="adj" fmla="val 5000"/>
            </a:avLst>
          </a:prstGeom>
          <a:solidFill>
            <a:srgbClr val="0B10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138160" y="2194560"/>
            <a:ext cx="3291840" cy="457200"/>
          </a:xfrm>
          <a:prstGeom prst="rect">
            <a:avLst/>
          </a:prstGeom>
          <a:noFill/>
        </p:spPr>
        <p:txBody>
          <a:bodyPr wrap="square" lIns="45720" rIns="45720" tIns="27432" bIns="27432" anchor="t">
            <a:spAutoFit/>
          </a:bodyPr>
          <a:lstStyle/>
          <a:p>
            <a:pPr algn="l">
              <a:lnSpc>
                <a:spcPct val="110000"/>
              </a:lnSpc>
            </a:pPr>
            <a:r>
              <a:rPr sz="1400" b="1">
                <a:solidFill>
                  <a:srgbClr val="FFC629"/>
                </a:solidFill>
                <a:latin typeface="Calibri"/>
              </a:rPr>
              <a:t>A CONCRETE EXAMPLE</a:t>
            </a:r>
          </a:p>
        </p:txBody>
      </p:sp>
      <p:sp>
        <p:nvSpPr>
          <p:cNvPr id="11" name="TextBox 10"/>
          <p:cNvSpPr txBox="1"/>
          <p:nvPr/>
        </p:nvSpPr>
        <p:spPr>
          <a:xfrm>
            <a:off x="8138160" y="2743200"/>
            <a:ext cx="3291840" cy="2560320"/>
          </a:xfrm>
          <a:prstGeom prst="rect">
            <a:avLst/>
          </a:prstGeom>
          <a:noFill/>
        </p:spPr>
        <p:txBody>
          <a:bodyPr wrap="square" lIns="45720" rIns="45720" tIns="27432" bIns="27432" anchor="t">
            <a:spAutoFit/>
          </a:bodyPr>
          <a:lstStyle/>
          <a:p>
            <a:pPr algn="l">
              <a:lnSpc>
                <a:spcPct val="110000"/>
              </a:lnSpc>
            </a:pPr>
            <a:r>
              <a:rPr sz="2200" b="0">
                <a:solidFill>
                  <a:srgbClr val="C9CEDB"/>
                </a:solidFill>
                <a:latin typeface="Calibri"/>
              </a:rPr>
              <a:t>Example: distance = speed × time, never run or checked.</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6400800"/>
            <a:ext cx="7315200" cy="320040"/>
          </a:xfrm>
          <a:prstGeom prst="rect">
            <a:avLst/>
          </a:prstGeom>
          <a:noFill/>
        </p:spPr>
        <p:txBody>
          <a:bodyPr wrap="square" lIns="45720" rIns="45720" tIns="27432" bIns="27432" anchor="t">
            <a:spAutoFit/>
          </a:bodyPr>
          <a:lstStyle/>
          <a:p>
            <a:pPr algn="l">
              <a:lnSpc>
                <a:spcPct val="110000"/>
              </a:lnSpc>
            </a:pPr>
            <a:r>
              <a:rPr sz="1100" b="0">
                <a:solidFill>
                  <a:srgbClr val="5B6373"/>
                </a:solidFill>
                <a:latin typeface="Calibri"/>
              </a:rPr>
              <a:t>Vibe Coding CEDIA 2026 · Universidad UTE · UTPL</a:t>
            </a:r>
          </a:p>
        </p:txBody>
      </p:sp>
      <p:sp>
        <p:nvSpPr>
          <p:cNvPr id="3" name="TextBox 2"/>
          <p:cNvSpPr txBox="1"/>
          <p:nvPr/>
        </p:nvSpPr>
        <p:spPr>
          <a:xfrm>
            <a:off x="10607040" y="6400800"/>
            <a:ext cx="1051560" cy="320040"/>
          </a:xfrm>
          <a:prstGeom prst="rect">
            <a:avLst/>
          </a:prstGeom>
          <a:noFill/>
        </p:spPr>
        <p:txBody>
          <a:bodyPr wrap="square" lIns="45720" rIns="45720" tIns="27432" bIns="27432" anchor="t">
            <a:spAutoFit/>
          </a:bodyPr>
          <a:lstStyle/>
          <a:p>
            <a:pPr algn="r">
              <a:lnSpc>
                <a:spcPct val="110000"/>
              </a:lnSpc>
            </a:pPr>
            <a:r>
              <a:rPr sz="1100" b="0">
                <a:solidFill>
                  <a:srgbClr val="5B6373"/>
                </a:solidFill>
                <a:latin typeface="Calibri"/>
              </a:rPr>
              <a:t>3 / 10</a:t>
            </a:r>
          </a:p>
        </p:txBody>
      </p:sp>
      <p:sp>
        <p:nvSpPr>
          <p:cNvPr id="4" name="Rectangle 3"/>
          <p:cNvSpPr/>
          <p:nvPr/>
        </p:nvSpPr>
        <p:spPr>
          <a:xfrm>
            <a:off x="548640" y="502920"/>
            <a:ext cx="457200" cy="73152"/>
          </a:xfrm>
          <a:prstGeom prst="rect">
            <a:avLst/>
          </a:prstGeom>
          <a:solidFill>
            <a:srgbClr val="5B4B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97280" y="384048"/>
            <a:ext cx="7315200" cy="320040"/>
          </a:xfrm>
          <a:prstGeom prst="rect">
            <a:avLst/>
          </a:prstGeom>
          <a:noFill/>
        </p:spPr>
        <p:txBody>
          <a:bodyPr wrap="square" lIns="45720" rIns="45720" tIns="27432" bIns="27432" anchor="t">
            <a:spAutoFit/>
          </a:bodyPr>
          <a:lstStyle/>
          <a:p>
            <a:pPr algn="l">
              <a:lnSpc>
                <a:spcPct val="110000"/>
              </a:lnSpc>
            </a:pPr>
            <a:r>
              <a:rPr sz="1100" b="1">
                <a:solidFill>
                  <a:srgbClr val="5B4BDB"/>
                </a:solidFill>
                <a:latin typeface="Calibri"/>
              </a:rPr>
              <a:t>FINAL PROJECT · VIBE CODING CEDIA 2026</a:t>
            </a:r>
          </a:p>
        </p:txBody>
      </p:sp>
      <p:sp>
        <p:nvSpPr>
          <p:cNvPr id="6" name="TextBox 5"/>
          <p:cNvSpPr txBox="1"/>
          <p:nvPr/>
        </p:nvSpPr>
        <p:spPr>
          <a:xfrm>
            <a:off x="548640" y="777240"/>
            <a:ext cx="11064240" cy="914400"/>
          </a:xfrm>
          <a:prstGeom prst="rect">
            <a:avLst/>
          </a:prstGeom>
          <a:noFill/>
        </p:spPr>
        <p:txBody>
          <a:bodyPr wrap="square" lIns="45720" rIns="45720" tIns="27432" bIns="27432" anchor="t">
            <a:spAutoFit/>
          </a:bodyPr>
          <a:lstStyle/>
          <a:p>
            <a:pPr algn="l">
              <a:lnSpc>
                <a:spcPct val="110000"/>
              </a:lnSpc>
            </a:pPr>
            <a:r>
              <a:rPr sz="3600" b="0">
                <a:solidFill>
                  <a:srgbClr val="0B1020"/>
                </a:solidFill>
                <a:latin typeface="Georgia"/>
              </a:rPr>
              <a:t>The tool</a:t>
            </a:r>
          </a:p>
        </p:txBody>
      </p:sp>
      <p:sp>
        <p:nvSpPr>
          <p:cNvPr id="7" name="Rounded Rectangle 6"/>
          <p:cNvSpPr/>
          <p:nvPr/>
        </p:nvSpPr>
        <p:spPr>
          <a:xfrm>
            <a:off x="548640" y="1920240"/>
            <a:ext cx="3566160" cy="3566160"/>
          </a:xfrm>
          <a:prstGeom prst="roundRect">
            <a:avLst>
              <a:gd name="adj" fmla="val 6000"/>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548640" y="2148840"/>
            <a:ext cx="73152" cy="3108960"/>
          </a:xfrm>
          <a:prstGeom prst="rect">
            <a:avLst/>
          </a:prstGeom>
          <a:solidFill>
            <a:srgbClr val="5B4B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22960" y="2148840"/>
            <a:ext cx="3108960" cy="457200"/>
          </a:xfrm>
          <a:prstGeom prst="rect">
            <a:avLst/>
          </a:prstGeom>
          <a:noFill/>
        </p:spPr>
        <p:txBody>
          <a:bodyPr wrap="square" lIns="45720" rIns="45720" tIns="27432" bIns="27432" anchor="t">
            <a:spAutoFit/>
          </a:bodyPr>
          <a:lstStyle/>
          <a:p>
            <a:pPr algn="l">
              <a:lnSpc>
                <a:spcPct val="110000"/>
              </a:lnSpc>
            </a:pPr>
            <a:r>
              <a:rPr sz="1500" b="1">
                <a:solidFill>
                  <a:srgbClr val="5B4BDB"/>
                </a:solidFill>
                <a:latin typeface="Calibri"/>
              </a:rPr>
              <a:t>WHO USES IT</a:t>
            </a:r>
          </a:p>
        </p:txBody>
      </p:sp>
      <p:sp>
        <p:nvSpPr>
          <p:cNvPr id="10" name="TextBox 9"/>
          <p:cNvSpPr txBox="1"/>
          <p:nvPr/>
        </p:nvSpPr>
        <p:spPr>
          <a:xfrm>
            <a:off x="822960" y="2651760"/>
            <a:ext cx="3108960" cy="2651760"/>
          </a:xfrm>
          <a:prstGeom prst="rect">
            <a:avLst/>
          </a:prstGeom>
          <a:noFill/>
        </p:spPr>
        <p:txBody>
          <a:bodyPr wrap="square" lIns="45720" rIns="45720" tIns="27432" bIns="27432" anchor="t">
            <a:spAutoFit/>
          </a:bodyPr>
          <a:lstStyle/>
          <a:p>
            <a:pPr algn="l">
              <a:lnSpc>
                <a:spcPct val="110000"/>
              </a:lnSpc>
            </a:pPr>
            <a:r>
              <a:rPr sz="2000" b="0">
                <a:solidFill>
                  <a:srgbClr val="8A91A3"/>
                </a:solidFill>
                <a:latin typeface="Calibri"/>
              </a:rPr>
              <a:t>Students and instructors in the course</a:t>
            </a:r>
          </a:p>
        </p:txBody>
      </p:sp>
      <p:sp>
        <p:nvSpPr>
          <p:cNvPr id="11" name="Rounded Rectangle 10"/>
          <p:cNvSpPr/>
          <p:nvPr/>
        </p:nvSpPr>
        <p:spPr>
          <a:xfrm>
            <a:off x="4311396" y="1920240"/>
            <a:ext cx="3566160" cy="3566160"/>
          </a:xfrm>
          <a:prstGeom prst="roundRect">
            <a:avLst>
              <a:gd name="adj" fmla="val 6000"/>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4311396" y="2148840"/>
            <a:ext cx="73152" cy="3108960"/>
          </a:xfrm>
          <a:prstGeom prst="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4585716" y="2148840"/>
            <a:ext cx="3108960" cy="457200"/>
          </a:xfrm>
          <a:prstGeom prst="rect">
            <a:avLst/>
          </a:prstGeom>
          <a:noFill/>
        </p:spPr>
        <p:txBody>
          <a:bodyPr wrap="square" lIns="45720" rIns="45720" tIns="27432" bIns="27432" anchor="t">
            <a:spAutoFit/>
          </a:bodyPr>
          <a:lstStyle/>
          <a:p>
            <a:pPr algn="l">
              <a:lnSpc>
                <a:spcPct val="110000"/>
              </a:lnSpc>
            </a:pPr>
            <a:r>
              <a:rPr sz="1500" b="1">
                <a:solidFill>
                  <a:srgbClr val="0D9488"/>
                </a:solidFill>
                <a:latin typeface="Calibri"/>
              </a:rPr>
              <a:t>WHAT GOES IN</a:t>
            </a:r>
          </a:p>
        </p:txBody>
      </p:sp>
      <p:sp>
        <p:nvSpPr>
          <p:cNvPr id="14" name="TextBox 13"/>
          <p:cNvSpPr txBox="1"/>
          <p:nvPr/>
        </p:nvSpPr>
        <p:spPr>
          <a:xfrm>
            <a:off x="4585716" y="2651760"/>
            <a:ext cx="3108960" cy="2651760"/>
          </a:xfrm>
          <a:prstGeom prst="rect">
            <a:avLst/>
          </a:prstGeom>
          <a:noFill/>
        </p:spPr>
        <p:txBody>
          <a:bodyPr wrap="square" lIns="45720" rIns="45720" tIns="27432" bIns="27432" anchor="t">
            <a:spAutoFit/>
          </a:bodyPr>
          <a:lstStyle/>
          <a:p>
            <a:pPr algn="l">
              <a:lnSpc>
                <a:spcPct val="110000"/>
              </a:lnSpc>
            </a:pPr>
            <a:r>
              <a:rPr sz="2000" b="0">
                <a:solidFill>
                  <a:srgbClr val="8A91A3"/>
                </a:solidFill>
                <a:latin typeface="Calibri"/>
              </a:rPr>
              <a:t>A practice with objectives and instructions</a:t>
            </a:r>
          </a:p>
        </p:txBody>
      </p:sp>
      <p:sp>
        <p:nvSpPr>
          <p:cNvPr id="15" name="Rounded Rectangle 14"/>
          <p:cNvSpPr/>
          <p:nvPr/>
        </p:nvSpPr>
        <p:spPr>
          <a:xfrm>
            <a:off x="8074152" y="1920240"/>
            <a:ext cx="3566160" cy="3566160"/>
          </a:xfrm>
          <a:prstGeom prst="roundRect">
            <a:avLst>
              <a:gd name="adj" fmla="val 6000"/>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8074152" y="2148840"/>
            <a:ext cx="73152" cy="3108960"/>
          </a:xfrm>
          <a:prstGeom prst="rect">
            <a:avLst/>
          </a:prstGeom>
          <a:solidFill>
            <a:srgbClr val="0B10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8348472" y="2148840"/>
            <a:ext cx="3108960" cy="457200"/>
          </a:xfrm>
          <a:prstGeom prst="rect">
            <a:avLst/>
          </a:prstGeom>
          <a:noFill/>
        </p:spPr>
        <p:txBody>
          <a:bodyPr wrap="square" lIns="45720" rIns="45720" tIns="27432" bIns="27432" anchor="t">
            <a:spAutoFit/>
          </a:bodyPr>
          <a:lstStyle/>
          <a:p>
            <a:pPr algn="l">
              <a:lnSpc>
                <a:spcPct val="110000"/>
              </a:lnSpc>
            </a:pPr>
            <a:r>
              <a:rPr sz="1500" b="1">
                <a:solidFill>
                  <a:srgbClr val="0B1020"/>
                </a:solidFill>
                <a:latin typeface="Calibri"/>
              </a:rPr>
              <a:t>WHAT COMES OUT</a:t>
            </a:r>
          </a:p>
        </p:txBody>
      </p:sp>
      <p:sp>
        <p:nvSpPr>
          <p:cNvPr id="18" name="TextBox 17"/>
          <p:cNvSpPr txBox="1"/>
          <p:nvPr/>
        </p:nvSpPr>
        <p:spPr>
          <a:xfrm>
            <a:off x="8348472" y="2651760"/>
            <a:ext cx="3108960" cy="2651760"/>
          </a:xfrm>
          <a:prstGeom prst="rect">
            <a:avLst/>
          </a:prstGeom>
          <a:noFill/>
        </p:spPr>
        <p:txBody>
          <a:bodyPr wrap="square" lIns="45720" rIns="45720" tIns="27432" bIns="27432" anchor="t">
            <a:spAutoFit/>
          </a:bodyPr>
          <a:lstStyle/>
          <a:p>
            <a:pPr algn="l">
              <a:lnSpc>
                <a:spcPct val="110000"/>
              </a:lnSpc>
            </a:pPr>
            <a:r>
              <a:rPr sz="2000" b="0">
                <a:solidFill>
                  <a:srgbClr val="8A91A3"/>
                </a:solidFill>
                <a:latin typeface="Calibri"/>
              </a:rPr>
              <a:t>Evaluated result and AI feedback</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6400800"/>
            <a:ext cx="7315200" cy="320040"/>
          </a:xfrm>
          <a:prstGeom prst="rect">
            <a:avLst/>
          </a:prstGeom>
          <a:noFill/>
        </p:spPr>
        <p:txBody>
          <a:bodyPr wrap="square" lIns="45720" rIns="45720" tIns="27432" bIns="27432" anchor="t">
            <a:spAutoFit/>
          </a:bodyPr>
          <a:lstStyle/>
          <a:p>
            <a:pPr algn="l">
              <a:lnSpc>
                <a:spcPct val="110000"/>
              </a:lnSpc>
            </a:pPr>
            <a:r>
              <a:rPr sz="1100" b="0">
                <a:solidFill>
                  <a:srgbClr val="5B6373"/>
                </a:solidFill>
                <a:latin typeface="Calibri"/>
              </a:rPr>
              <a:t>Vibe Coding CEDIA 2026 · Universidad UTE · UTPL</a:t>
            </a:r>
          </a:p>
        </p:txBody>
      </p:sp>
      <p:sp>
        <p:nvSpPr>
          <p:cNvPr id="3" name="TextBox 2"/>
          <p:cNvSpPr txBox="1"/>
          <p:nvPr/>
        </p:nvSpPr>
        <p:spPr>
          <a:xfrm>
            <a:off x="10607040" y="6400800"/>
            <a:ext cx="1051560" cy="320040"/>
          </a:xfrm>
          <a:prstGeom prst="rect">
            <a:avLst/>
          </a:prstGeom>
          <a:noFill/>
        </p:spPr>
        <p:txBody>
          <a:bodyPr wrap="square" lIns="45720" rIns="45720" tIns="27432" bIns="27432" anchor="t">
            <a:spAutoFit/>
          </a:bodyPr>
          <a:lstStyle/>
          <a:p>
            <a:pPr algn="r">
              <a:lnSpc>
                <a:spcPct val="110000"/>
              </a:lnSpc>
            </a:pPr>
            <a:r>
              <a:rPr sz="1100" b="0">
                <a:solidFill>
                  <a:srgbClr val="5B6373"/>
                </a:solidFill>
                <a:latin typeface="Calibri"/>
              </a:rPr>
              <a:t>4 / 10</a:t>
            </a:r>
          </a:p>
        </p:txBody>
      </p:sp>
      <p:sp>
        <p:nvSpPr>
          <p:cNvPr id="4" name="Rectangle 3"/>
          <p:cNvSpPr/>
          <p:nvPr/>
        </p:nvSpPr>
        <p:spPr>
          <a:xfrm>
            <a:off x="548640" y="502920"/>
            <a:ext cx="457200" cy="73152"/>
          </a:xfrm>
          <a:prstGeom prst="rect">
            <a:avLst/>
          </a:prstGeom>
          <a:solidFill>
            <a:srgbClr val="5B4B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97280" y="384048"/>
            <a:ext cx="7315200" cy="320040"/>
          </a:xfrm>
          <a:prstGeom prst="rect">
            <a:avLst/>
          </a:prstGeom>
          <a:noFill/>
        </p:spPr>
        <p:txBody>
          <a:bodyPr wrap="square" lIns="45720" rIns="45720" tIns="27432" bIns="27432" anchor="t">
            <a:spAutoFit/>
          </a:bodyPr>
          <a:lstStyle/>
          <a:p>
            <a:pPr algn="l">
              <a:lnSpc>
                <a:spcPct val="110000"/>
              </a:lnSpc>
            </a:pPr>
            <a:r>
              <a:rPr sz="1100" b="1">
                <a:solidFill>
                  <a:srgbClr val="5B4BDB"/>
                </a:solidFill>
                <a:latin typeface="Calibri"/>
              </a:rPr>
              <a:t>FINAL PROJECT · VIBE CODING CEDIA 2026</a:t>
            </a:r>
          </a:p>
        </p:txBody>
      </p:sp>
      <p:sp>
        <p:nvSpPr>
          <p:cNvPr id="6" name="TextBox 5"/>
          <p:cNvSpPr txBox="1"/>
          <p:nvPr/>
        </p:nvSpPr>
        <p:spPr>
          <a:xfrm>
            <a:off x="548640" y="777240"/>
            <a:ext cx="11064240" cy="914400"/>
          </a:xfrm>
          <a:prstGeom prst="rect">
            <a:avLst/>
          </a:prstGeom>
          <a:noFill/>
        </p:spPr>
        <p:txBody>
          <a:bodyPr wrap="square" lIns="45720" rIns="45720" tIns="27432" bIns="27432" anchor="t">
            <a:spAutoFit/>
          </a:bodyPr>
          <a:lstStyle/>
          <a:p>
            <a:pPr algn="l">
              <a:lnSpc>
                <a:spcPct val="110000"/>
              </a:lnSpc>
            </a:pPr>
            <a:r>
              <a:rPr sz="3600" b="0">
                <a:solidFill>
                  <a:srgbClr val="0B1020"/>
                </a:solidFill>
                <a:latin typeface="Georgia"/>
              </a:rPr>
              <a:t>How it works</a:t>
            </a:r>
          </a:p>
        </p:txBody>
      </p:sp>
      <p:sp>
        <p:nvSpPr>
          <p:cNvPr id="7" name="Rounded Rectangle 6"/>
          <p:cNvSpPr/>
          <p:nvPr/>
        </p:nvSpPr>
        <p:spPr>
          <a:xfrm>
            <a:off x="548640" y="1920240"/>
            <a:ext cx="2514600" cy="3017520"/>
          </a:xfrm>
          <a:prstGeom prst="roundRect">
            <a:avLst>
              <a:gd name="adj" fmla="val 6000"/>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548640" y="1920240"/>
            <a:ext cx="2514600" cy="502920"/>
          </a:xfrm>
          <a:prstGeom prst="roundRect">
            <a:avLst>
              <a:gd name="adj" fmla="val 30000"/>
            </a:avLst>
          </a:prstGeom>
          <a:solidFill>
            <a:srgbClr val="0B10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685800" y="1947672"/>
            <a:ext cx="2240280" cy="457200"/>
          </a:xfrm>
          <a:prstGeom prst="rect">
            <a:avLst/>
          </a:prstGeom>
          <a:noFill/>
        </p:spPr>
        <p:txBody>
          <a:bodyPr wrap="square" lIns="45720" rIns="45720" tIns="27432" bIns="27432" anchor="ctr">
            <a:spAutoFit/>
          </a:bodyPr>
          <a:lstStyle/>
          <a:p>
            <a:pPr algn="l">
              <a:lnSpc>
                <a:spcPct val="110000"/>
              </a:lnSpc>
            </a:pPr>
            <a:r>
              <a:rPr sz="1500" b="1">
                <a:solidFill>
                  <a:srgbClr val="FFFFFF"/>
                </a:solidFill>
                <a:latin typeface="Calibri"/>
              </a:rPr>
              <a:t>1 · INPUT</a:t>
            </a:r>
          </a:p>
        </p:txBody>
      </p:sp>
      <p:sp>
        <p:nvSpPr>
          <p:cNvPr id="10" name="TextBox 9"/>
          <p:cNvSpPr txBox="1"/>
          <p:nvPr/>
        </p:nvSpPr>
        <p:spPr>
          <a:xfrm>
            <a:off x="731520" y="2606040"/>
            <a:ext cx="2148840" cy="2194560"/>
          </a:xfrm>
          <a:prstGeom prst="rect">
            <a:avLst/>
          </a:prstGeom>
          <a:noFill/>
        </p:spPr>
        <p:txBody>
          <a:bodyPr wrap="square" lIns="45720" rIns="45720" tIns="27432" bIns="27432" anchor="t">
            <a:spAutoFit/>
          </a:bodyPr>
          <a:lstStyle/>
          <a:p>
            <a:pPr algn="l">
              <a:lnSpc>
                <a:spcPct val="110000"/>
              </a:lnSpc>
            </a:pPr>
            <a:r>
              <a:rPr sz="1800" b="0">
                <a:solidFill>
                  <a:srgbClr val="8A91A3"/>
                </a:solidFill>
                <a:latin typeface="Calibri"/>
              </a:rPr>
              <a:t>Picks a practice, predicts a result</a:t>
            </a:r>
          </a:p>
        </p:txBody>
      </p:sp>
      <p:sp>
        <p:nvSpPr>
          <p:cNvPr id="11" name="Chevron 10"/>
          <p:cNvSpPr/>
          <p:nvPr/>
        </p:nvSpPr>
        <p:spPr>
          <a:xfrm>
            <a:off x="3127248" y="3246120"/>
            <a:ext cx="219456" cy="365760"/>
          </a:xfrm>
          <a:prstGeom prst="chevron">
            <a:avLst/>
          </a:prstGeom>
          <a:solidFill>
            <a:srgbClr val="E3E6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3410712" y="1920240"/>
            <a:ext cx="2514600" cy="3017520"/>
          </a:xfrm>
          <a:prstGeom prst="roundRect">
            <a:avLst>
              <a:gd name="adj" fmla="val 6000"/>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ounded Rectangle 12"/>
          <p:cNvSpPr/>
          <p:nvPr/>
        </p:nvSpPr>
        <p:spPr>
          <a:xfrm>
            <a:off x="3410712" y="1920240"/>
            <a:ext cx="2514600" cy="502920"/>
          </a:xfrm>
          <a:prstGeom prst="roundRect">
            <a:avLst>
              <a:gd name="adj" fmla="val 30000"/>
            </a:avLst>
          </a:prstGeom>
          <a:solidFill>
            <a:srgbClr val="5B4B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3547872" y="1947672"/>
            <a:ext cx="2240280" cy="457200"/>
          </a:xfrm>
          <a:prstGeom prst="rect">
            <a:avLst/>
          </a:prstGeom>
          <a:noFill/>
        </p:spPr>
        <p:txBody>
          <a:bodyPr wrap="square" lIns="45720" rIns="45720" tIns="27432" bIns="27432" anchor="ctr">
            <a:spAutoFit/>
          </a:bodyPr>
          <a:lstStyle/>
          <a:p>
            <a:pPr algn="l">
              <a:lnSpc>
                <a:spcPct val="110000"/>
              </a:lnSpc>
            </a:pPr>
            <a:r>
              <a:rPr sz="1500" b="1">
                <a:solidFill>
                  <a:srgbClr val="FFFFFF"/>
                </a:solidFill>
                <a:latin typeface="Calibri"/>
              </a:rPr>
              <a:t>2 · AI</a:t>
            </a:r>
          </a:p>
        </p:txBody>
      </p:sp>
      <p:sp>
        <p:nvSpPr>
          <p:cNvPr id="15" name="TextBox 14"/>
          <p:cNvSpPr txBox="1"/>
          <p:nvPr/>
        </p:nvSpPr>
        <p:spPr>
          <a:xfrm>
            <a:off x="3593592" y="2606040"/>
            <a:ext cx="2148840" cy="2194560"/>
          </a:xfrm>
          <a:prstGeom prst="rect">
            <a:avLst/>
          </a:prstGeom>
          <a:noFill/>
        </p:spPr>
        <p:txBody>
          <a:bodyPr wrap="square" lIns="45720" rIns="45720" tIns="27432" bIns="27432" anchor="t">
            <a:spAutoFit/>
          </a:bodyPr>
          <a:lstStyle/>
          <a:p>
            <a:pPr algn="l">
              <a:lnSpc>
                <a:spcPct val="110000"/>
              </a:lnSpc>
            </a:pPr>
            <a:r>
              <a:rPr sz="1800" b="0">
                <a:solidFill>
                  <a:srgbClr val="8A91A3"/>
                </a:solidFill>
                <a:latin typeface="Calibri"/>
              </a:rPr>
              <a:t>Hints, with a limit on iterations</a:t>
            </a:r>
          </a:p>
        </p:txBody>
      </p:sp>
      <p:sp>
        <p:nvSpPr>
          <p:cNvPr id="16" name="Chevron 15"/>
          <p:cNvSpPr/>
          <p:nvPr/>
        </p:nvSpPr>
        <p:spPr>
          <a:xfrm>
            <a:off x="5989320" y="3246120"/>
            <a:ext cx="219456" cy="365760"/>
          </a:xfrm>
          <a:prstGeom prst="chevron">
            <a:avLst/>
          </a:prstGeom>
          <a:solidFill>
            <a:srgbClr val="E3E6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ounded Rectangle 16"/>
          <p:cNvSpPr/>
          <p:nvPr/>
        </p:nvSpPr>
        <p:spPr>
          <a:xfrm>
            <a:off x="6272784" y="1920240"/>
            <a:ext cx="2514600" cy="3017520"/>
          </a:xfrm>
          <a:prstGeom prst="roundRect">
            <a:avLst>
              <a:gd name="adj" fmla="val 6000"/>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ounded Rectangle 17"/>
          <p:cNvSpPr/>
          <p:nvPr/>
        </p:nvSpPr>
        <p:spPr>
          <a:xfrm>
            <a:off x="6272784" y="1920240"/>
            <a:ext cx="2514600" cy="502920"/>
          </a:xfrm>
          <a:prstGeom prst="roundRect">
            <a:avLst>
              <a:gd name="adj" fmla="val 30000"/>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6409944" y="1947672"/>
            <a:ext cx="2240280" cy="457200"/>
          </a:xfrm>
          <a:prstGeom prst="rect">
            <a:avLst/>
          </a:prstGeom>
          <a:noFill/>
        </p:spPr>
        <p:txBody>
          <a:bodyPr wrap="square" lIns="45720" rIns="45720" tIns="27432" bIns="27432" anchor="ctr">
            <a:spAutoFit/>
          </a:bodyPr>
          <a:lstStyle/>
          <a:p>
            <a:pPr algn="l">
              <a:lnSpc>
                <a:spcPct val="110000"/>
              </a:lnSpc>
            </a:pPr>
            <a:r>
              <a:rPr sz="1500" b="1">
                <a:solidFill>
                  <a:srgbClr val="FFFFFF"/>
                </a:solidFill>
                <a:latin typeface="Calibri"/>
              </a:rPr>
              <a:t>3 · REVIEW</a:t>
            </a:r>
          </a:p>
        </p:txBody>
      </p:sp>
      <p:sp>
        <p:nvSpPr>
          <p:cNvPr id="20" name="TextBox 19"/>
          <p:cNvSpPr txBox="1"/>
          <p:nvPr/>
        </p:nvSpPr>
        <p:spPr>
          <a:xfrm>
            <a:off x="6455664" y="2606040"/>
            <a:ext cx="2148840" cy="2194560"/>
          </a:xfrm>
          <a:prstGeom prst="rect">
            <a:avLst/>
          </a:prstGeom>
          <a:noFill/>
        </p:spPr>
        <p:txBody>
          <a:bodyPr wrap="square" lIns="45720" rIns="45720" tIns="27432" bIns="27432" anchor="t">
            <a:spAutoFit/>
          </a:bodyPr>
          <a:lstStyle/>
          <a:p>
            <a:pPr algn="l">
              <a:lnSpc>
                <a:spcPct val="110000"/>
              </a:lnSpc>
            </a:pPr>
            <a:r>
              <a:rPr sz="1800" b="0">
                <a:solidFill>
                  <a:srgbClr val="8A91A3"/>
                </a:solidFill>
                <a:latin typeface="Calibri"/>
              </a:rPr>
              <a:t>Decides when to submit the result</a:t>
            </a:r>
          </a:p>
        </p:txBody>
      </p:sp>
      <p:sp>
        <p:nvSpPr>
          <p:cNvPr id="21" name="Chevron 20"/>
          <p:cNvSpPr/>
          <p:nvPr/>
        </p:nvSpPr>
        <p:spPr>
          <a:xfrm>
            <a:off x="8851392" y="3246120"/>
            <a:ext cx="219456" cy="365760"/>
          </a:xfrm>
          <a:prstGeom prst="chevron">
            <a:avLst/>
          </a:prstGeom>
          <a:solidFill>
            <a:srgbClr val="E3E6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ounded Rectangle 21"/>
          <p:cNvSpPr/>
          <p:nvPr/>
        </p:nvSpPr>
        <p:spPr>
          <a:xfrm>
            <a:off x="9134856" y="1920240"/>
            <a:ext cx="2514600" cy="3017520"/>
          </a:xfrm>
          <a:prstGeom prst="roundRect">
            <a:avLst>
              <a:gd name="adj" fmla="val 6000"/>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ounded Rectangle 22"/>
          <p:cNvSpPr/>
          <p:nvPr/>
        </p:nvSpPr>
        <p:spPr>
          <a:xfrm>
            <a:off x="9134856" y="1920240"/>
            <a:ext cx="2514600" cy="502920"/>
          </a:xfrm>
          <a:prstGeom prst="roundRect">
            <a:avLst>
              <a:gd name="adj" fmla="val 30000"/>
            </a:avLst>
          </a:prstGeom>
          <a:solidFill>
            <a:srgbClr val="0B10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9272016" y="1947672"/>
            <a:ext cx="2240280" cy="457200"/>
          </a:xfrm>
          <a:prstGeom prst="rect">
            <a:avLst/>
          </a:prstGeom>
          <a:noFill/>
        </p:spPr>
        <p:txBody>
          <a:bodyPr wrap="square" lIns="45720" rIns="45720" tIns="27432" bIns="27432" anchor="ctr">
            <a:spAutoFit/>
          </a:bodyPr>
          <a:lstStyle/>
          <a:p>
            <a:pPr algn="l">
              <a:lnSpc>
                <a:spcPct val="110000"/>
              </a:lnSpc>
            </a:pPr>
            <a:r>
              <a:rPr sz="1500" b="1">
                <a:solidFill>
                  <a:srgbClr val="FFFFFF"/>
                </a:solidFill>
                <a:latin typeface="Calibri"/>
              </a:rPr>
              <a:t>4 · RESULT</a:t>
            </a:r>
          </a:p>
        </p:txBody>
      </p:sp>
      <p:sp>
        <p:nvSpPr>
          <p:cNvPr id="25" name="TextBox 24"/>
          <p:cNvSpPr txBox="1"/>
          <p:nvPr/>
        </p:nvSpPr>
        <p:spPr>
          <a:xfrm>
            <a:off x="9317736" y="2606040"/>
            <a:ext cx="2148840" cy="2194560"/>
          </a:xfrm>
          <a:prstGeom prst="rect">
            <a:avLst/>
          </a:prstGeom>
          <a:noFill/>
        </p:spPr>
        <p:txBody>
          <a:bodyPr wrap="square" lIns="45720" rIns="45720" tIns="27432" bIns="27432" anchor="t">
            <a:spAutoFit/>
          </a:bodyPr>
          <a:lstStyle/>
          <a:p>
            <a:pPr algn="l">
              <a:lnSpc>
                <a:spcPct val="110000"/>
              </a:lnSpc>
            </a:pPr>
            <a:r>
              <a:rPr sz="1800" b="0">
                <a:solidFill>
                  <a:srgbClr val="8A91A3"/>
                </a:solidFill>
                <a:latin typeface="Calibri"/>
              </a:rPr>
              <a:t>Evaluation and progress recorded</a:t>
            </a:r>
          </a:p>
        </p:txBody>
      </p:sp>
      <p:sp>
        <p:nvSpPr>
          <p:cNvPr id="26" name="TextBox 25"/>
          <p:cNvSpPr txBox="1"/>
          <p:nvPr/>
        </p:nvSpPr>
        <p:spPr>
          <a:xfrm>
            <a:off x="548640" y="5166360"/>
            <a:ext cx="11064240" cy="822960"/>
          </a:xfrm>
          <a:prstGeom prst="rect">
            <a:avLst/>
          </a:prstGeom>
          <a:noFill/>
        </p:spPr>
        <p:txBody>
          <a:bodyPr wrap="square" lIns="45720" rIns="45720" tIns="27432" bIns="27432" anchor="t">
            <a:spAutoFit/>
          </a:bodyPr>
          <a:lstStyle/>
          <a:p>
            <a:pPr algn="l">
              <a:lnSpc>
                <a:spcPct val="110000"/>
              </a:lnSpc>
            </a:pPr>
            <a:r>
              <a:rPr sz="1800" b="1">
                <a:solidFill>
                  <a:srgbClr val="0B1020"/>
                </a:solidFill>
                <a:latin typeface="Calibri"/>
              </a:rPr>
              <a:t>A person always decides.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6400800"/>
            <a:ext cx="7315200" cy="320040"/>
          </a:xfrm>
          <a:prstGeom prst="rect">
            <a:avLst/>
          </a:prstGeom>
          <a:noFill/>
        </p:spPr>
        <p:txBody>
          <a:bodyPr wrap="square" lIns="45720" rIns="45720" tIns="27432" bIns="27432" anchor="t">
            <a:spAutoFit/>
          </a:bodyPr>
          <a:lstStyle/>
          <a:p>
            <a:pPr algn="l">
              <a:lnSpc>
                <a:spcPct val="110000"/>
              </a:lnSpc>
            </a:pPr>
            <a:r>
              <a:rPr sz="1100" b="0">
                <a:solidFill>
                  <a:srgbClr val="5B6373"/>
                </a:solidFill>
                <a:latin typeface="Calibri"/>
              </a:rPr>
              <a:t>Vibe Coding CEDIA 2026 · Universidad UTE · UTPL</a:t>
            </a:r>
          </a:p>
        </p:txBody>
      </p:sp>
      <p:sp>
        <p:nvSpPr>
          <p:cNvPr id="3" name="TextBox 2"/>
          <p:cNvSpPr txBox="1"/>
          <p:nvPr/>
        </p:nvSpPr>
        <p:spPr>
          <a:xfrm>
            <a:off x="10607040" y="6400800"/>
            <a:ext cx="1051560" cy="320040"/>
          </a:xfrm>
          <a:prstGeom prst="rect">
            <a:avLst/>
          </a:prstGeom>
          <a:noFill/>
        </p:spPr>
        <p:txBody>
          <a:bodyPr wrap="square" lIns="45720" rIns="45720" tIns="27432" bIns="27432" anchor="t">
            <a:spAutoFit/>
          </a:bodyPr>
          <a:lstStyle/>
          <a:p>
            <a:pPr algn="r">
              <a:lnSpc>
                <a:spcPct val="110000"/>
              </a:lnSpc>
            </a:pPr>
            <a:r>
              <a:rPr sz="1100" b="0">
                <a:solidFill>
                  <a:srgbClr val="5B6373"/>
                </a:solidFill>
                <a:latin typeface="Calibri"/>
              </a:rPr>
              <a:t>5 / 10</a:t>
            </a:r>
          </a:p>
        </p:txBody>
      </p:sp>
      <p:sp>
        <p:nvSpPr>
          <p:cNvPr id="4" name="Rectangle 3"/>
          <p:cNvSpPr/>
          <p:nvPr/>
        </p:nvSpPr>
        <p:spPr>
          <a:xfrm>
            <a:off x="548640" y="502920"/>
            <a:ext cx="457200" cy="73152"/>
          </a:xfrm>
          <a:prstGeom prst="rect">
            <a:avLst/>
          </a:prstGeom>
          <a:solidFill>
            <a:srgbClr val="5B4B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97280" y="384048"/>
            <a:ext cx="7315200" cy="320040"/>
          </a:xfrm>
          <a:prstGeom prst="rect">
            <a:avLst/>
          </a:prstGeom>
          <a:noFill/>
        </p:spPr>
        <p:txBody>
          <a:bodyPr wrap="square" lIns="45720" rIns="45720" tIns="27432" bIns="27432" anchor="t">
            <a:spAutoFit/>
          </a:bodyPr>
          <a:lstStyle/>
          <a:p>
            <a:pPr algn="l">
              <a:lnSpc>
                <a:spcPct val="110000"/>
              </a:lnSpc>
            </a:pPr>
            <a:r>
              <a:rPr sz="1100" b="1">
                <a:solidFill>
                  <a:srgbClr val="5B4BDB"/>
                </a:solidFill>
                <a:latin typeface="Calibri"/>
              </a:rPr>
              <a:t>FINAL PROJECT · VIBE CODING CEDIA 2026</a:t>
            </a:r>
          </a:p>
        </p:txBody>
      </p:sp>
      <p:sp>
        <p:nvSpPr>
          <p:cNvPr id="6" name="TextBox 5"/>
          <p:cNvSpPr txBox="1"/>
          <p:nvPr/>
        </p:nvSpPr>
        <p:spPr>
          <a:xfrm>
            <a:off x="548640" y="777240"/>
            <a:ext cx="11064240" cy="914400"/>
          </a:xfrm>
          <a:prstGeom prst="rect">
            <a:avLst/>
          </a:prstGeom>
          <a:noFill/>
        </p:spPr>
        <p:txBody>
          <a:bodyPr wrap="square" lIns="45720" rIns="45720" tIns="27432" bIns="27432" anchor="t">
            <a:spAutoFit/>
          </a:bodyPr>
          <a:lstStyle/>
          <a:p>
            <a:pPr algn="l">
              <a:lnSpc>
                <a:spcPct val="110000"/>
              </a:lnSpc>
            </a:pPr>
            <a:r>
              <a:rPr sz="3600" b="0">
                <a:solidFill>
                  <a:srgbClr val="0B1020"/>
                </a:solidFill>
                <a:latin typeface="Georgia"/>
              </a:rPr>
              <a:t>Evidence that it works</a:t>
            </a:r>
          </a:p>
        </p:txBody>
      </p:sp>
      <p:sp>
        <p:nvSpPr>
          <p:cNvPr id="7" name="Rounded Rectangle 6"/>
          <p:cNvSpPr/>
          <p:nvPr/>
        </p:nvSpPr>
        <p:spPr>
          <a:xfrm>
            <a:off x="548640" y="1920240"/>
            <a:ext cx="3566160" cy="2560320"/>
          </a:xfrm>
          <a:prstGeom prst="roundRect">
            <a:avLst>
              <a:gd name="adj" fmla="val 6000"/>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60" y="2148840"/>
            <a:ext cx="3017520" cy="1097280"/>
          </a:xfrm>
          <a:prstGeom prst="rect">
            <a:avLst/>
          </a:prstGeom>
          <a:noFill/>
        </p:spPr>
        <p:txBody>
          <a:bodyPr wrap="square" lIns="45720" rIns="45720" tIns="27432" bIns="27432" anchor="t">
            <a:spAutoFit/>
          </a:bodyPr>
          <a:lstStyle/>
          <a:p>
            <a:pPr algn="l">
              <a:lnSpc>
                <a:spcPct val="110000"/>
              </a:lnSpc>
            </a:pPr>
            <a:r>
              <a:rPr sz="5400" b="1">
                <a:solidFill>
                  <a:srgbClr val="0D9488"/>
                </a:solidFill>
                <a:latin typeface="Georgia"/>
              </a:rPr>
              <a:t>68</a:t>
            </a:r>
          </a:p>
        </p:txBody>
      </p:sp>
      <p:sp>
        <p:nvSpPr>
          <p:cNvPr id="9" name="TextBox 8"/>
          <p:cNvSpPr txBox="1"/>
          <p:nvPr/>
        </p:nvSpPr>
        <p:spPr>
          <a:xfrm>
            <a:off x="822960" y="3291840"/>
            <a:ext cx="3017520" cy="1097280"/>
          </a:xfrm>
          <a:prstGeom prst="rect">
            <a:avLst/>
          </a:prstGeom>
          <a:noFill/>
        </p:spPr>
        <p:txBody>
          <a:bodyPr wrap="square" lIns="45720" rIns="45720" tIns="27432" bIns="27432" anchor="t">
            <a:spAutoFit/>
          </a:bodyPr>
          <a:lstStyle/>
          <a:p>
            <a:pPr algn="l">
              <a:lnSpc>
                <a:spcPct val="110000"/>
              </a:lnSpc>
            </a:pPr>
            <a:r>
              <a:rPr sz="1800" b="0">
                <a:solidFill>
                  <a:srgbClr val="8A91A3"/>
                </a:solidFill>
                <a:latin typeface="Calibri"/>
              </a:rPr>
              <a:t>server tests, all passed</a:t>
            </a:r>
          </a:p>
        </p:txBody>
      </p:sp>
      <p:sp>
        <p:nvSpPr>
          <p:cNvPr id="10" name="Rounded Rectangle 9"/>
          <p:cNvSpPr/>
          <p:nvPr/>
        </p:nvSpPr>
        <p:spPr>
          <a:xfrm>
            <a:off x="4311396" y="1920240"/>
            <a:ext cx="3566160" cy="2560320"/>
          </a:xfrm>
          <a:prstGeom prst="roundRect">
            <a:avLst>
              <a:gd name="adj" fmla="val 6000"/>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4585716" y="2148840"/>
            <a:ext cx="3017520" cy="1097280"/>
          </a:xfrm>
          <a:prstGeom prst="rect">
            <a:avLst/>
          </a:prstGeom>
          <a:noFill/>
        </p:spPr>
        <p:txBody>
          <a:bodyPr wrap="square" lIns="45720" rIns="45720" tIns="27432" bIns="27432" anchor="t">
            <a:spAutoFit/>
          </a:bodyPr>
          <a:lstStyle/>
          <a:p>
            <a:pPr algn="l">
              <a:lnSpc>
                <a:spcPct val="110000"/>
              </a:lnSpc>
            </a:pPr>
            <a:r>
              <a:rPr sz="5400" b="1">
                <a:solidFill>
                  <a:srgbClr val="0D9488"/>
                </a:solidFill>
                <a:latin typeface="Georgia"/>
              </a:rPr>
              <a:t>19</a:t>
            </a:r>
          </a:p>
        </p:txBody>
      </p:sp>
      <p:sp>
        <p:nvSpPr>
          <p:cNvPr id="12" name="TextBox 11"/>
          <p:cNvSpPr txBox="1"/>
          <p:nvPr/>
        </p:nvSpPr>
        <p:spPr>
          <a:xfrm>
            <a:off x="4585716" y="3291840"/>
            <a:ext cx="3017520" cy="1097280"/>
          </a:xfrm>
          <a:prstGeom prst="rect">
            <a:avLst/>
          </a:prstGeom>
          <a:noFill/>
        </p:spPr>
        <p:txBody>
          <a:bodyPr wrap="square" lIns="45720" rIns="45720" tIns="27432" bIns="27432" anchor="t">
            <a:spAutoFit/>
          </a:bodyPr>
          <a:lstStyle/>
          <a:p>
            <a:pPr algn="l">
              <a:lnSpc>
                <a:spcPct val="110000"/>
              </a:lnSpc>
            </a:pPr>
            <a:r>
              <a:rPr sz="1800" b="0">
                <a:solidFill>
                  <a:srgbClr val="8A91A3"/>
                </a:solidFill>
                <a:latin typeface="Calibri"/>
              </a:rPr>
              <a:t>browser tests, all passed</a:t>
            </a:r>
          </a:p>
        </p:txBody>
      </p:sp>
      <p:sp>
        <p:nvSpPr>
          <p:cNvPr id="13" name="Rounded Rectangle 12"/>
          <p:cNvSpPr/>
          <p:nvPr/>
        </p:nvSpPr>
        <p:spPr>
          <a:xfrm>
            <a:off x="8074152" y="1920240"/>
            <a:ext cx="3566160" cy="2560320"/>
          </a:xfrm>
          <a:prstGeom prst="roundRect">
            <a:avLst>
              <a:gd name="adj" fmla="val 6000"/>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348472" y="2148840"/>
            <a:ext cx="3017520" cy="1097280"/>
          </a:xfrm>
          <a:prstGeom prst="rect">
            <a:avLst/>
          </a:prstGeom>
          <a:noFill/>
        </p:spPr>
        <p:txBody>
          <a:bodyPr wrap="square" lIns="45720" rIns="45720" tIns="27432" bIns="27432" anchor="t">
            <a:spAutoFit/>
          </a:bodyPr>
          <a:lstStyle/>
          <a:p>
            <a:pPr algn="l">
              <a:lnSpc>
                <a:spcPct val="110000"/>
              </a:lnSpc>
            </a:pPr>
            <a:r>
              <a:rPr sz="5400" b="1">
                <a:solidFill>
                  <a:srgbClr val="0D9488"/>
                </a:solidFill>
                <a:latin typeface="Georgia"/>
              </a:rPr>
              <a:t>0</a:t>
            </a:r>
          </a:p>
        </p:txBody>
      </p:sp>
      <p:sp>
        <p:nvSpPr>
          <p:cNvPr id="15" name="TextBox 14"/>
          <p:cNvSpPr txBox="1"/>
          <p:nvPr/>
        </p:nvSpPr>
        <p:spPr>
          <a:xfrm>
            <a:off x="8348472" y="3291840"/>
            <a:ext cx="3017520" cy="1097280"/>
          </a:xfrm>
          <a:prstGeom prst="rect">
            <a:avLst/>
          </a:prstGeom>
          <a:noFill/>
        </p:spPr>
        <p:txBody>
          <a:bodyPr wrap="square" lIns="45720" rIns="45720" tIns="27432" bIns="27432" anchor="t">
            <a:spAutoFit/>
          </a:bodyPr>
          <a:lstStyle/>
          <a:p>
            <a:pPr algn="l">
              <a:lnSpc>
                <a:spcPct val="110000"/>
              </a:lnSpc>
            </a:pPr>
            <a:r>
              <a:rPr sz="1800" b="0">
                <a:solidFill>
                  <a:srgbClr val="8A91A3"/>
                </a:solidFill>
                <a:latin typeface="Calibri"/>
              </a:rPr>
              <a:t>invented or estimated values</a:t>
            </a:r>
          </a:p>
        </p:txBody>
      </p:sp>
      <p:sp>
        <p:nvSpPr>
          <p:cNvPr id="16" name="TextBox 15"/>
          <p:cNvSpPr txBox="1"/>
          <p:nvPr/>
        </p:nvSpPr>
        <p:spPr>
          <a:xfrm>
            <a:off x="548640" y="4754880"/>
            <a:ext cx="11064240" cy="1097280"/>
          </a:xfrm>
          <a:prstGeom prst="rect">
            <a:avLst/>
          </a:prstGeom>
          <a:noFill/>
        </p:spPr>
        <p:txBody>
          <a:bodyPr wrap="square" lIns="45720" rIns="45720" tIns="27432" bIns="27432" anchor="t">
            <a:spAutoFit/>
          </a:bodyPr>
          <a:lstStyle/>
          <a:p>
            <a:pPr algn="l">
              <a:lnSpc>
                <a:spcPct val="110000"/>
              </a:lnSpc>
            </a:pPr>
            <a:r>
              <a:rPr sz="1800" b="0">
                <a:solidFill>
                  <a:srgbClr val="8A91A3"/>
                </a:solidFill>
                <a:latin typeface="Calibri"/>
              </a:rPr>
              <a:t>Verified with automated tests and a real production deployment.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6400800"/>
            <a:ext cx="7315200" cy="320040"/>
          </a:xfrm>
          <a:prstGeom prst="rect">
            <a:avLst/>
          </a:prstGeom>
          <a:noFill/>
        </p:spPr>
        <p:txBody>
          <a:bodyPr wrap="square" lIns="45720" rIns="45720" tIns="27432" bIns="27432" anchor="t">
            <a:spAutoFit/>
          </a:bodyPr>
          <a:lstStyle/>
          <a:p>
            <a:pPr algn="l">
              <a:lnSpc>
                <a:spcPct val="110000"/>
              </a:lnSpc>
            </a:pPr>
            <a:r>
              <a:rPr sz="1100" b="0">
                <a:solidFill>
                  <a:srgbClr val="5B6373"/>
                </a:solidFill>
                <a:latin typeface="Calibri"/>
              </a:rPr>
              <a:t>Vibe Coding CEDIA 2026 · Universidad UTE · UTPL</a:t>
            </a:r>
          </a:p>
        </p:txBody>
      </p:sp>
      <p:sp>
        <p:nvSpPr>
          <p:cNvPr id="3" name="TextBox 2"/>
          <p:cNvSpPr txBox="1"/>
          <p:nvPr/>
        </p:nvSpPr>
        <p:spPr>
          <a:xfrm>
            <a:off x="10607040" y="6400800"/>
            <a:ext cx="1051560" cy="320040"/>
          </a:xfrm>
          <a:prstGeom prst="rect">
            <a:avLst/>
          </a:prstGeom>
          <a:noFill/>
        </p:spPr>
        <p:txBody>
          <a:bodyPr wrap="square" lIns="45720" rIns="45720" tIns="27432" bIns="27432" anchor="t">
            <a:spAutoFit/>
          </a:bodyPr>
          <a:lstStyle/>
          <a:p>
            <a:pPr algn="r">
              <a:lnSpc>
                <a:spcPct val="110000"/>
              </a:lnSpc>
            </a:pPr>
            <a:r>
              <a:rPr sz="1100" b="0">
                <a:solidFill>
                  <a:srgbClr val="5B6373"/>
                </a:solidFill>
                <a:latin typeface="Calibri"/>
              </a:rPr>
              <a:t>6 / 10</a:t>
            </a:r>
          </a:p>
        </p:txBody>
      </p:sp>
      <p:sp>
        <p:nvSpPr>
          <p:cNvPr id="4" name="Rectangle 3"/>
          <p:cNvSpPr/>
          <p:nvPr/>
        </p:nvSpPr>
        <p:spPr>
          <a:xfrm>
            <a:off x="548640" y="502920"/>
            <a:ext cx="457200" cy="73152"/>
          </a:xfrm>
          <a:prstGeom prst="rect">
            <a:avLst/>
          </a:prstGeom>
          <a:solidFill>
            <a:srgbClr val="5B4B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97280" y="384048"/>
            <a:ext cx="7315200" cy="320040"/>
          </a:xfrm>
          <a:prstGeom prst="rect">
            <a:avLst/>
          </a:prstGeom>
          <a:noFill/>
        </p:spPr>
        <p:txBody>
          <a:bodyPr wrap="square" lIns="45720" rIns="45720" tIns="27432" bIns="27432" anchor="t">
            <a:spAutoFit/>
          </a:bodyPr>
          <a:lstStyle/>
          <a:p>
            <a:pPr algn="l">
              <a:lnSpc>
                <a:spcPct val="110000"/>
              </a:lnSpc>
            </a:pPr>
            <a:r>
              <a:rPr sz="1100" b="1">
                <a:solidFill>
                  <a:srgbClr val="5B4BDB"/>
                </a:solidFill>
                <a:latin typeface="Calibri"/>
              </a:rPr>
              <a:t>FINAL PROJECT · VIBE CODING CEDIA 2026</a:t>
            </a:r>
          </a:p>
        </p:txBody>
      </p:sp>
      <p:sp>
        <p:nvSpPr>
          <p:cNvPr id="6" name="TextBox 5"/>
          <p:cNvSpPr txBox="1"/>
          <p:nvPr/>
        </p:nvSpPr>
        <p:spPr>
          <a:xfrm>
            <a:off x="548640" y="777240"/>
            <a:ext cx="11064240" cy="914400"/>
          </a:xfrm>
          <a:prstGeom prst="rect">
            <a:avLst/>
          </a:prstGeom>
          <a:noFill/>
        </p:spPr>
        <p:txBody>
          <a:bodyPr wrap="square" lIns="45720" rIns="45720" tIns="27432" bIns="27432" anchor="t">
            <a:spAutoFit/>
          </a:bodyPr>
          <a:lstStyle/>
          <a:p>
            <a:pPr algn="l">
              <a:lnSpc>
                <a:spcPct val="110000"/>
              </a:lnSpc>
            </a:pPr>
            <a:r>
              <a:rPr sz="3600" b="0">
                <a:solidFill>
                  <a:srgbClr val="0B1020"/>
                </a:solidFill>
                <a:latin typeface="Georgia"/>
              </a:rPr>
              <a:t>Limits and responsible use</a:t>
            </a:r>
          </a:p>
        </p:txBody>
      </p:sp>
      <p:sp>
        <p:nvSpPr>
          <p:cNvPr id="7" name="Rounded Rectangle 6"/>
          <p:cNvSpPr/>
          <p:nvPr/>
        </p:nvSpPr>
        <p:spPr>
          <a:xfrm>
            <a:off x="548640" y="1920240"/>
            <a:ext cx="3566160" cy="3566160"/>
          </a:xfrm>
          <a:prstGeom prst="roundRect">
            <a:avLst>
              <a:gd name="adj" fmla="val 6000"/>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548640" y="2148840"/>
            <a:ext cx="73152" cy="3108960"/>
          </a:xfrm>
          <a:prstGeom prst="rect">
            <a:avLst/>
          </a:prstGeom>
          <a:solidFill>
            <a:srgbClr val="B4231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22960" y="2148840"/>
            <a:ext cx="3108960" cy="457200"/>
          </a:xfrm>
          <a:prstGeom prst="rect">
            <a:avLst/>
          </a:prstGeom>
          <a:noFill/>
        </p:spPr>
        <p:txBody>
          <a:bodyPr wrap="square" lIns="45720" rIns="45720" tIns="27432" bIns="27432" anchor="t">
            <a:spAutoFit/>
          </a:bodyPr>
          <a:lstStyle/>
          <a:p>
            <a:pPr algn="l">
              <a:lnSpc>
                <a:spcPct val="110000"/>
              </a:lnSpc>
            </a:pPr>
            <a:r>
              <a:rPr sz="1500" b="1">
                <a:solidFill>
                  <a:srgbClr val="B42318"/>
                </a:solidFill>
                <a:latin typeface="Calibri"/>
              </a:rPr>
              <a:t>WHAT IT DOES NOT DO</a:t>
            </a:r>
          </a:p>
        </p:txBody>
      </p:sp>
      <p:sp>
        <p:nvSpPr>
          <p:cNvPr id="10" name="TextBox 9"/>
          <p:cNvSpPr txBox="1"/>
          <p:nvPr/>
        </p:nvSpPr>
        <p:spPr>
          <a:xfrm>
            <a:off x="822960" y="2651760"/>
            <a:ext cx="3108960" cy="2651760"/>
          </a:xfrm>
          <a:prstGeom prst="rect">
            <a:avLst/>
          </a:prstGeom>
          <a:noFill/>
        </p:spPr>
        <p:txBody>
          <a:bodyPr wrap="square" lIns="45720" rIns="45720" tIns="27432" bIns="27432" anchor="t">
            <a:spAutoFit/>
          </a:bodyPr>
          <a:lstStyle/>
          <a:p>
            <a:pPr algn="l">
              <a:lnSpc>
                <a:spcPct val="110000"/>
              </a:lnSpc>
            </a:pPr>
            <a:r>
              <a:rPr sz="2000" b="0">
                <a:solidFill>
                  <a:srgbClr val="8A91A3"/>
                </a:solidFill>
                <a:latin typeface="Calibri"/>
              </a:rPr>
              <a:t>Does not train its own model</a:t>
            </a:r>
          </a:p>
        </p:txBody>
      </p:sp>
      <p:sp>
        <p:nvSpPr>
          <p:cNvPr id="11" name="Rounded Rectangle 10"/>
          <p:cNvSpPr/>
          <p:nvPr/>
        </p:nvSpPr>
        <p:spPr>
          <a:xfrm>
            <a:off x="4311396" y="1920240"/>
            <a:ext cx="3566160" cy="3566160"/>
          </a:xfrm>
          <a:prstGeom prst="roundRect">
            <a:avLst>
              <a:gd name="adj" fmla="val 6000"/>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4311396" y="2148840"/>
            <a:ext cx="73152" cy="3108960"/>
          </a:xfrm>
          <a:prstGeom prst="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4585716" y="2148840"/>
            <a:ext cx="3108960" cy="457200"/>
          </a:xfrm>
          <a:prstGeom prst="rect">
            <a:avLst/>
          </a:prstGeom>
          <a:noFill/>
        </p:spPr>
        <p:txBody>
          <a:bodyPr wrap="square" lIns="45720" rIns="45720" tIns="27432" bIns="27432" anchor="t">
            <a:spAutoFit/>
          </a:bodyPr>
          <a:lstStyle/>
          <a:p>
            <a:pPr algn="l">
              <a:lnSpc>
                <a:spcPct val="110000"/>
              </a:lnSpc>
            </a:pPr>
            <a:r>
              <a:rPr sz="1500" b="1">
                <a:solidFill>
                  <a:srgbClr val="0D9488"/>
                </a:solidFill>
                <a:latin typeface="Calibri"/>
              </a:rPr>
              <a:t>DATA AND PRIVACY</a:t>
            </a:r>
          </a:p>
        </p:txBody>
      </p:sp>
      <p:sp>
        <p:nvSpPr>
          <p:cNvPr id="14" name="TextBox 13"/>
          <p:cNvSpPr txBox="1"/>
          <p:nvPr/>
        </p:nvSpPr>
        <p:spPr>
          <a:xfrm>
            <a:off x="4585716" y="2651760"/>
            <a:ext cx="3108960" cy="2651760"/>
          </a:xfrm>
          <a:prstGeom prst="rect">
            <a:avLst/>
          </a:prstGeom>
          <a:noFill/>
        </p:spPr>
        <p:txBody>
          <a:bodyPr wrap="square" lIns="45720" rIns="45720" tIns="27432" bIns="27432" anchor="t">
            <a:spAutoFit/>
          </a:bodyPr>
          <a:lstStyle/>
          <a:p>
            <a:pPr algn="l">
              <a:lnSpc>
                <a:spcPct val="110000"/>
              </a:lnSpc>
            </a:pPr>
            <a:r>
              <a:rPr sz="2000" b="0">
                <a:solidFill>
                  <a:srgbClr val="8A91A3"/>
                </a:solidFill>
                <a:latin typeface="Calibri"/>
              </a:rPr>
              <a:t>No real personal data in screenshots</a:t>
            </a:r>
          </a:p>
        </p:txBody>
      </p:sp>
      <p:sp>
        <p:nvSpPr>
          <p:cNvPr id="15" name="Rounded Rectangle 14"/>
          <p:cNvSpPr/>
          <p:nvPr/>
        </p:nvSpPr>
        <p:spPr>
          <a:xfrm>
            <a:off x="8074152" y="1920240"/>
            <a:ext cx="3566160" cy="3566160"/>
          </a:xfrm>
          <a:prstGeom prst="roundRect">
            <a:avLst>
              <a:gd name="adj" fmla="val 6000"/>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8074152" y="2148840"/>
            <a:ext cx="73152" cy="3108960"/>
          </a:xfrm>
          <a:prstGeom prst="rect">
            <a:avLst/>
          </a:prstGeom>
          <a:solidFill>
            <a:srgbClr val="5B4B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8348472" y="2148840"/>
            <a:ext cx="3108960" cy="457200"/>
          </a:xfrm>
          <a:prstGeom prst="rect">
            <a:avLst/>
          </a:prstGeom>
          <a:noFill/>
        </p:spPr>
        <p:txBody>
          <a:bodyPr wrap="square" lIns="45720" rIns="45720" tIns="27432" bIns="27432" anchor="t">
            <a:spAutoFit/>
          </a:bodyPr>
          <a:lstStyle/>
          <a:p>
            <a:pPr algn="l">
              <a:lnSpc>
                <a:spcPct val="110000"/>
              </a:lnSpc>
            </a:pPr>
            <a:r>
              <a:rPr sz="1500" b="1">
                <a:solidFill>
                  <a:srgbClr val="5B4BDB"/>
                </a:solidFill>
                <a:latin typeface="Calibri"/>
              </a:rPr>
              <a:t>NEXT STEP</a:t>
            </a:r>
          </a:p>
        </p:txBody>
      </p:sp>
      <p:sp>
        <p:nvSpPr>
          <p:cNvPr id="18" name="TextBox 17"/>
          <p:cNvSpPr txBox="1"/>
          <p:nvPr/>
        </p:nvSpPr>
        <p:spPr>
          <a:xfrm>
            <a:off x="8348472" y="2651760"/>
            <a:ext cx="3108960" cy="2651760"/>
          </a:xfrm>
          <a:prstGeom prst="rect">
            <a:avLst/>
          </a:prstGeom>
          <a:noFill/>
        </p:spPr>
        <p:txBody>
          <a:bodyPr wrap="square" lIns="45720" rIns="45720" tIns="27432" bIns="27432" anchor="t">
            <a:spAutoFit/>
          </a:bodyPr>
          <a:lstStyle/>
          <a:p>
            <a:pPr algn="l">
              <a:lnSpc>
                <a:spcPct val="110000"/>
              </a:lnSpc>
            </a:pPr>
            <a:r>
              <a:rPr sz="2000" b="0">
                <a:solidFill>
                  <a:srgbClr val="8A91A3"/>
                </a:solidFill>
                <a:latin typeface="Calibri"/>
              </a:rPr>
              <a:t>More languages and help narration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6400800"/>
            <a:ext cx="7315200" cy="320040"/>
          </a:xfrm>
          <a:prstGeom prst="rect">
            <a:avLst/>
          </a:prstGeom>
          <a:noFill/>
        </p:spPr>
        <p:txBody>
          <a:bodyPr wrap="square" lIns="45720" rIns="45720" tIns="27432" bIns="27432" anchor="t">
            <a:spAutoFit/>
          </a:bodyPr>
          <a:lstStyle/>
          <a:p>
            <a:pPr algn="l">
              <a:lnSpc>
                <a:spcPct val="110000"/>
              </a:lnSpc>
            </a:pPr>
            <a:r>
              <a:rPr sz="1100" b="0">
                <a:solidFill>
                  <a:srgbClr val="5B6373"/>
                </a:solidFill>
                <a:latin typeface="Calibri"/>
              </a:rPr>
              <a:t>Vibe Coding CEDIA 2026 · Universidad UTE · UTPL</a:t>
            </a:r>
          </a:p>
        </p:txBody>
      </p:sp>
      <p:sp>
        <p:nvSpPr>
          <p:cNvPr id="3" name="TextBox 2"/>
          <p:cNvSpPr txBox="1"/>
          <p:nvPr/>
        </p:nvSpPr>
        <p:spPr>
          <a:xfrm>
            <a:off x="10607040" y="6400800"/>
            <a:ext cx="1051560" cy="320040"/>
          </a:xfrm>
          <a:prstGeom prst="rect">
            <a:avLst/>
          </a:prstGeom>
          <a:noFill/>
        </p:spPr>
        <p:txBody>
          <a:bodyPr wrap="square" lIns="45720" rIns="45720" tIns="27432" bIns="27432" anchor="t">
            <a:spAutoFit/>
          </a:bodyPr>
          <a:lstStyle/>
          <a:p>
            <a:pPr algn="r">
              <a:lnSpc>
                <a:spcPct val="110000"/>
              </a:lnSpc>
            </a:pPr>
            <a:r>
              <a:rPr sz="1100" b="0">
                <a:solidFill>
                  <a:srgbClr val="5B6373"/>
                </a:solidFill>
                <a:latin typeface="Calibri"/>
              </a:rPr>
              <a:t>7 / 10</a:t>
            </a:r>
          </a:p>
        </p:txBody>
      </p:sp>
      <p:sp>
        <p:nvSpPr>
          <p:cNvPr id="4" name="Rectangle 3"/>
          <p:cNvSpPr/>
          <p:nvPr/>
        </p:nvSpPr>
        <p:spPr>
          <a:xfrm>
            <a:off x="548640" y="502920"/>
            <a:ext cx="457200" cy="73152"/>
          </a:xfrm>
          <a:prstGeom prst="rect">
            <a:avLst/>
          </a:prstGeom>
          <a:solidFill>
            <a:srgbClr val="5B4B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97280" y="384048"/>
            <a:ext cx="7315200" cy="320040"/>
          </a:xfrm>
          <a:prstGeom prst="rect">
            <a:avLst/>
          </a:prstGeom>
          <a:noFill/>
        </p:spPr>
        <p:txBody>
          <a:bodyPr wrap="square" lIns="45720" rIns="45720" tIns="27432" bIns="27432" anchor="t">
            <a:spAutoFit/>
          </a:bodyPr>
          <a:lstStyle/>
          <a:p>
            <a:pPr algn="l">
              <a:lnSpc>
                <a:spcPct val="110000"/>
              </a:lnSpc>
            </a:pPr>
            <a:r>
              <a:rPr sz="1100" b="1">
                <a:solidFill>
                  <a:srgbClr val="5B4BDB"/>
                </a:solidFill>
                <a:latin typeface="Calibri"/>
              </a:rPr>
              <a:t>FINAL PROJECT · VIBE CODING CEDIA 2026</a:t>
            </a:r>
          </a:p>
        </p:txBody>
      </p:sp>
      <p:sp>
        <p:nvSpPr>
          <p:cNvPr id="6" name="TextBox 5"/>
          <p:cNvSpPr txBox="1"/>
          <p:nvPr/>
        </p:nvSpPr>
        <p:spPr>
          <a:xfrm>
            <a:off x="548640" y="731520"/>
            <a:ext cx="11064240" cy="548640"/>
          </a:xfrm>
          <a:prstGeom prst="rect">
            <a:avLst/>
          </a:prstGeom>
          <a:noFill/>
        </p:spPr>
        <p:txBody>
          <a:bodyPr wrap="square" lIns="45720" rIns="45720" tIns="27432" bIns="27432" anchor="t">
            <a:spAutoFit/>
          </a:bodyPr>
          <a:lstStyle/>
          <a:p>
            <a:pPr algn="l">
              <a:lnSpc>
                <a:spcPct val="110000"/>
              </a:lnSpc>
            </a:pPr>
            <a:r>
              <a:rPr sz="2400" b="0">
                <a:solidFill>
                  <a:srgbClr val="0B1020"/>
                </a:solidFill>
                <a:latin typeface="Georgia"/>
              </a:rPr>
              <a:t>Demo · Input</a:t>
            </a:r>
          </a:p>
        </p:txBody>
      </p:sp>
      <p:sp>
        <p:nvSpPr>
          <p:cNvPr id="7" name="Rectangle 6"/>
          <p:cNvSpPr/>
          <p:nvPr/>
        </p:nvSpPr>
        <p:spPr>
          <a:xfrm>
            <a:off x="548640" y="1371600"/>
            <a:ext cx="11091672" cy="4434840"/>
          </a:xfrm>
          <a:prstGeom prst="rect">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548640" y="5870448"/>
            <a:ext cx="11091672" cy="457200"/>
          </a:xfrm>
          <a:prstGeom prst="rect">
            <a:avLst/>
          </a:prstGeom>
          <a:solidFill>
            <a:srgbClr val="0B10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31520" y="5897880"/>
            <a:ext cx="10789920" cy="411480"/>
          </a:xfrm>
          <a:prstGeom prst="rect">
            <a:avLst/>
          </a:prstGeom>
          <a:noFill/>
        </p:spPr>
        <p:txBody>
          <a:bodyPr wrap="square" lIns="45720" rIns="45720" tIns="27432" bIns="27432" anchor="ctr">
            <a:spAutoFit/>
          </a:bodyPr>
          <a:lstStyle/>
          <a:p>
            <a:pPr algn="l">
              <a:lnSpc>
                <a:spcPct val="110000"/>
              </a:lnSpc>
            </a:pPr>
            <a:r>
              <a:rPr sz="1600" b="0">
                <a:solidFill>
                  <a:srgbClr val="FFFFFF"/>
                </a:solidFill>
                <a:latin typeface="Calibri"/>
              </a:rPr>
              <a:t>Catalog of published practices</a:t>
            </a:r>
          </a:p>
        </p:txBody>
      </p:sp>
      <p:pic>
        <p:nvPicPr>
          <p:cNvPr id="11" name="Picture 10" descr="captura1-catalogo.png"/>
          <p:cNvPicPr>
            <a:picLocks noChangeAspect="1"/>
          </p:cNvPicPr>
          <p:nvPr/>
        </p:nvPicPr>
        <p:blipFill>
          <a:blip r:embed="rId3"/>
          <a:stretch>
            <a:fillRect/>
          </a:stretch>
        </p:blipFill>
        <p:spPr>
          <a:xfrm>
            <a:off x="2152396" y="1371600"/>
            <a:ext cx="7884160" cy="4434840"/>
          </a:xfrm>
          <a:prstGeom prst="rect">
            <a:avLst/>
          </a:prstGeom>
        </p:spPr>
      </p:pic>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6400800"/>
            <a:ext cx="7315200" cy="320040"/>
          </a:xfrm>
          <a:prstGeom prst="rect">
            <a:avLst/>
          </a:prstGeom>
          <a:noFill/>
        </p:spPr>
        <p:txBody>
          <a:bodyPr wrap="square" lIns="45720" rIns="45720" tIns="27432" bIns="27432" anchor="t">
            <a:spAutoFit/>
          </a:bodyPr>
          <a:lstStyle/>
          <a:p>
            <a:pPr algn="l">
              <a:lnSpc>
                <a:spcPct val="110000"/>
              </a:lnSpc>
            </a:pPr>
            <a:r>
              <a:rPr sz="1100" b="0">
                <a:solidFill>
                  <a:srgbClr val="5B6373"/>
                </a:solidFill>
                <a:latin typeface="Calibri"/>
              </a:rPr>
              <a:t>Vibe Coding CEDIA 2026 · Universidad UTE · UTPL</a:t>
            </a:r>
          </a:p>
        </p:txBody>
      </p:sp>
      <p:sp>
        <p:nvSpPr>
          <p:cNvPr id="3" name="TextBox 2"/>
          <p:cNvSpPr txBox="1"/>
          <p:nvPr/>
        </p:nvSpPr>
        <p:spPr>
          <a:xfrm>
            <a:off x="10607040" y="6400800"/>
            <a:ext cx="1051560" cy="320040"/>
          </a:xfrm>
          <a:prstGeom prst="rect">
            <a:avLst/>
          </a:prstGeom>
          <a:noFill/>
        </p:spPr>
        <p:txBody>
          <a:bodyPr wrap="square" lIns="45720" rIns="45720" tIns="27432" bIns="27432" anchor="t">
            <a:spAutoFit/>
          </a:bodyPr>
          <a:lstStyle/>
          <a:p>
            <a:pPr algn="r">
              <a:lnSpc>
                <a:spcPct val="110000"/>
              </a:lnSpc>
            </a:pPr>
            <a:r>
              <a:rPr sz="1100" b="0">
                <a:solidFill>
                  <a:srgbClr val="5B6373"/>
                </a:solidFill>
                <a:latin typeface="Calibri"/>
              </a:rPr>
              <a:t>8 / 10</a:t>
            </a:r>
          </a:p>
        </p:txBody>
      </p:sp>
      <p:sp>
        <p:nvSpPr>
          <p:cNvPr id="4" name="Rectangle 3"/>
          <p:cNvSpPr/>
          <p:nvPr/>
        </p:nvSpPr>
        <p:spPr>
          <a:xfrm>
            <a:off x="548640" y="502920"/>
            <a:ext cx="457200" cy="73152"/>
          </a:xfrm>
          <a:prstGeom prst="rect">
            <a:avLst/>
          </a:prstGeom>
          <a:solidFill>
            <a:srgbClr val="5B4B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97280" y="384048"/>
            <a:ext cx="7315200" cy="320040"/>
          </a:xfrm>
          <a:prstGeom prst="rect">
            <a:avLst/>
          </a:prstGeom>
          <a:noFill/>
        </p:spPr>
        <p:txBody>
          <a:bodyPr wrap="square" lIns="45720" rIns="45720" tIns="27432" bIns="27432" anchor="t">
            <a:spAutoFit/>
          </a:bodyPr>
          <a:lstStyle/>
          <a:p>
            <a:pPr algn="l">
              <a:lnSpc>
                <a:spcPct val="110000"/>
              </a:lnSpc>
            </a:pPr>
            <a:r>
              <a:rPr sz="1100" b="1">
                <a:solidFill>
                  <a:srgbClr val="5B4BDB"/>
                </a:solidFill>
                <a:latin typeface="Calibri"/>
              </a:rPr>
              <a:t>FINAL PROJECT · VIBE CODING CEDIA 2026</a:t>
            </a:r>
          </a:p>
        </p:txBody>
      </p:sp>
      <p:sp>
        <p:nvSpPr>
          <p:cNvPr id="6" name="TextBox 5"/>
          <p:cNvSpPr txBox="1"/>
          <p:nvPr/>
        </p:nvSpPr>
        <p:spPr>
          <a:xfrm>
            <a:off x="548640" y="731520"/>
            <a:ext cx="11064240" cy="548640"/>
          </a:xfrm>
          <a:prstGeom prst="rect">
            <a:avLst/>
          </a:prstGeom>
          <a:noFill/>
        </p:spPr>
        <p:txBody>
          <a:bodyPr wrap="square" lIns="45720" rIns="45720" tIns="27432" bIns="27432" anchor="t">
            <a:spAutoFit/>
          </a:bodyPr>
          <a:lstStyle/>
          <a:p>
            <a:pPr algn="l">
              <a:lnSpc>
                <a:spcPct val="110000"/>
              </a:lnSpc>
            </a:pPr>
            <a:r>
              <a:rPr sz="2400" b="0">
                <a:solidFill>
                  <a:srgbClr val="0B1020"/>
                </a:solidFill>
                <a:latin typeface="Georgia"/>
              </a:rPr>
              <a:t>Demo · Result</a:t>
            </a:r>
          </a:p>
        </p:txBody>
      </p:sp>
      <p:sp>
        <p:nvSpPr>
          <p:cNvPr id="7" name="Rectangle 6"/>
          <p:cNvSpPr/>
          <p:nvPr/>
        </p:nvSpPr>
        <p:spPr>
          <a:xfrm>
            <a:off x="548640" y="1371600"/>
            <a:ext cx="11091672" cy="4434840"/>
          </a:xfrm>
          <a:prstGeom prst="rect">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548640" y="5870448"/>
            <a:ext cx="11091672" cy="457200"/>
          </a:xfrm>
          <a:prstGeom prst="rect">
            <a:avLst/>
          </a:prstGeom>
          <a:solidFill>
            <a:srgbClr val="0B10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31520" y="5897880"/>
            <a:ext cx="10789920" cy="411480"/>
          </a:xfrm>
          <a:prstGeom prst="rect">
            <a:avLst/>
          </a:prstGeom>
          <a:noFill/>
        </p:spPr>
        <p:txBody>
          <a:bodyPr wrap="square" lIns="45720" rIns="45720" tIns="27432" bIns="27432" anchor="ctr">
            <a:spAutoFit/>
          </a:bodyPr>
          <a:lstStyle/>
          <a:p>
            <a:pPr algn="l">
              <a:lnSpc>
                <a:spcPct val="110000"/>
              </a:lnSpc>
            </a:pPr>
            <a:r>
              <a:rPr sz="1600" b="0">
                <a:solidFill>
                  <a:srgbClr val="FFFFFF"/>
                </a:solidFill>
                <a:latin typeface="Calibri"/>
              </a:rPr>
              <a:t>Calculated result and feedback on the prediction</a:t>
            </a:r>
          </a:p>
        </p:txBody>
      </p:sp>
      <p:pic>
        <p:nvPicPr>
          <p:cNvPr id="11" name="Picture 10" descr="captura2-simulacion.png"/>
          <p:cNvPicPr>
            <a:picLocks noChangeAspect="1"/>
          </p:cNvPicPr>
          <p:nvPr/>
        </p:nvPicPr>
        <p:blipFill>
          <a:blip r:embed="rId3"/>
          <a:stretch>
            <a:fillRect/>
          </a:stretch>
        </p:blipFill>
        <p:spPr>
          <a:xfrm>
            <a:off x="1807017" y="1371600"/>
            <a:ext cx="8574917" cy="4434840"/>
          </a:xfrm>
          <a:prstGeom prst="rect">
            <a:avLst/>
          </a:prstGeom>
        </p:spPr>
      </p:pic>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6400800"/>
            <a:ext cx="7315200" cy="320040"/>
          </a:xfrm>
          <a:prstGeom prst="rect">
            <a:avLst/>
          </a:prstGeom>
          <a:noFill/>
        </p:spPr>
        <p:txBody>
          <a:bodyPr wrap="square" lIns="45720" rIns="45720" tIns="27432" bIns="27432" anchor="t">
            <a:spAutoFit/>
          </a:bodyPr>
          <a:lstStyle/>
          <a:p>
            <a:pPr algn="l">
              <a:lnSpc>
                <a:spcPct val="110000"/>
              </a:lnSpc>
            </a:pPr>
            <a:r>
              <a:rPr sz="1100" b="0">
                <a:solidFill>
                  <a:srgbClr val="5B6373"/>
                </a:solidFill>
                <a:latin typeface="Calibri"/>
              </a:rPr>
              <a:t>Vibe Coding CEDIA 2026 · Universidad UTE · UTPL</a:t>
            </a:r>
          </a:p>
        </p:txBody>
      </p:sp>
      <p:sp>
        <p:nvSpPr>
          <p:cNvPr id="3" name="TextBox 2"/>
          <p:cNvSpPr txBox="1"/>
          <p:nvPr/>
        </p:nvSpPr>
        <p:spPr>
          <a:xfrm>
            <a:off x="10607040" y="6400800"/>
            <a:ext cx="1051560" cy="320040"/>
          </a:xfrm>
          <a:prstGeom prst="rect">
            <a:avLst/>
          </a:prstGeom>
          <a:noFill/>
        </p:spPr>
        <p:txBody>
          <a:bodyPr wrap="square" lIns="45720" rIns="45720" tIns="27432" bIns="27432" anchor="t">
            <a:spAutoFit/>
          </a:bodyPr>
          <a:lstStyle/>
          <a:p>
            <a:pPr algn="r">
              <a:lnSpc>
                <a:spcPct val="110000"/>
              </a:lnSpc>
            </a:pPr>
            <a:r>
              <a:rPr sz="1100" b="0">
                <a:solidFill>
                  <a:srgbClr val="5B6373"/>
                </a:solidFill>
                <a:latin typeface="Calibri"/>
              </a:rPr>
              <a:t>9 / 10</a:t>
            </a:r>
          </a:p>
        </p:txBody>
      </p:sp>
      <p:sp>
        <p:nvSpPr>
          <p:cNvPr id="4" name="Rectangle 3"/>
          <p:cNvSpPr/>
          <p:nvPr/>
        </p:nvSpPr>
        <p:spPr>
          <a:xfrm>
            <a:off x="548640" y="502920"/>
            <a:ext cx="457200" cy="73152"/>
          </a:xfrm>
          <a:prstGeom prst="rect">
            <a:avLst/>
          </a:prstGeom>
          <a:solidFill>
            <a:srgbClr val="5B4B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97280" y="384048"/>
            <a:ext cx="7315200" cy="320040"/>
          </a:xfrm>
          <a:prstGeom prst="rect">
            <a:avLst/>
          </a:prstGeom>
          <a:noFill/>
        </p:spPr>
        <p:txBody>
          <a:bodyPr wrap="square" lIns="45720" rIns="45720" tIns="27432" bIns="27432" anchor="t">
            <a:spAutoFit/>
          </a:bodyPr>
          <a:lstStyle/>
          <a:p>
            <a:pPr algn="l">
              <a:lnSpc>
                <a:spcPct val="110000"/>
              </a:lnSpc>
            </a:pPr>
            <a:r>
              <a:rPr sz="1100" b="1">
                <a:solidFill>
                  <a:srgbClr val="5B4BDB"/>
                </a:solidFill>
                <a:latin typeface="Calibri"/>
              </a:rPr>
              <a:t>FINAL PROJECT · VIBE CODING CEDIA 2026</a:t>
            </a:r>
          </a:p>
        </p:txBody>
      </p:sp>
      <p:sp>
        <p:nvSpPr>
          <p:cNvPr id="6" name="TextBox 5"/>
          <p:cNvSpPr txBox="1"/>
          <p:nvPr/>
        </p:nvSpPr>
        <p:spPr>
          <a:xfrm>
            <a:off x="548640" y="731520"/>
            <a:ext cx="11064240" cy="548640"/>
          </a:xfrm>
          <a:prstGeom prst="rect">
            <a:avLst/>
          </a:prstGeom>
          <a:noFill/>
        </p:spPr>
        <p:txBody>
          <a:bodyPr wrap="square" lIns="45720" rIns="45720" tIns="27432" bIns="27432" anchor="t">
            <a:spAutoFit/>
          </a:bodyPr>
          <a:lstStyle/>
          <a:p>
            <a:pPr algn="l">
              <a:lnSpc>
                <a:spcPct val="110000"/>
              </a:lnSpc>
            </a:pPr>
            <a:r>
              <a:rPr sz="2400" b="0">
                <a:solidFill>
                  <a:srgbClr val="0B1020"/>
                </a:solidFill>
                <a:latin typeface="Georgia"/>
              </a:rPr>
              <a:t>Demo · Review and delivery</a:t>
            </a:r>
          </a:p>
        </p:txBody>
      </p:sp>
      <p:sp>
        <p:nvSpPr>
          <p:cNvPr id="7" name="Rectangle 6"/>
          <p:cNvSpPr/>
          <p:nvPr/>
        </p:nvSpPr>
        <p:spPr>
          <a:xfrm>
            <a:off x="548640" y="1371600"/>
            <a:ext cx="11091672" cy="4434840"/>
          </a:xfrm>
          <a:prstGeom prst="rect">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548640" y="5870448"/>
            <a:ext cx="11091672" cy="457200"/>
          </a:xfrm>
          <a:prstGeom prst="rect">
            <a:avLst/>
          </a:prstGeom>
          <a:solidFill>
            <a:srgbClr val="0B10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31520" y="5897880"/>
            <a:ext cx="10789920" cy="411480"/>
          </a:xfrm>
          <a:prstGeom prst="rect">
            <a:avLst/>
          </a:prstGeom>
          <a:noFill/>
        </p:spPr>
        <p:txBody>
          <a:bodyPr wrap="square" lIns="45720" rIns="45720" tIns="27432" bIns="27432" anchor="ctr">
            <a:spAutoFit/>
          </a:bodyPr>
          <a:lstStyle/>
          <a:p>
            <a:pPr algn="l">
              <a:lnSpc>
                <a:spcPct val="110000"/>
              </a:lnSpc>
            </a:pPr>
            <a:r>
              <a:rPr sz="1600" b="0">
                <a:solidFill>
                  <a:srgbClr val="FFFFFF"/>
                </a:solidFill>
                <a:latin typeface="Calibri"/>
              </a:rPr>
              <a:t>Admin panel and audit log</a:t>
            </a:r>
          </a:p>
        </p:txBody>
      </p:sp>
      <p:pic>
        <p:nvPicPr>
          <p:cNvPr id="11" name="Picture 10" descr="captura3-admin.png"/>
          <p:cNvPicPr>
            <a:picLocks noChangeAspect="1"/>
          </p:cNvPicPr>
          <p:nvPr/>
        </p:nvPicPr>
        <p:blipFill>
          <a:blip r:embed="rId3"/>
          <a:stretch>
            <a:fillRect/>
          </a:stretch>
        </p:blipFill>
        <p:spPr>
          <a:xfrm>
            <a:off x="1807017" y="1371600"/>
            <a:ext cx="8574917" cy="4434840"/>
          </a:xfrm>
          <a:prstGeom prst="rect">
            <a:avLst/>
          </a:prstGeom>
        </p:spPr>
      </p:pic>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10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548640" y="1051560"/>
            <a:ext cx="822960" cy="91440"/>
          </a:xfrm>
          <a:prstGeom prst="rect">
            <a:avLst/>
          </a:prstGeom>
          <a:solidFill>
            <a:srgbClr val="FFC62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594360"/>
            <a:ext cx="9144000" cy="365760"/>
          </a:xfrm>
          <a:prstGeom prst="rect">
            <a:avLst/>
          </a:prstGeom>
          <a:noFill/>
        </p:spPr>
        <p:txBody>
          <a:bodyPr wrap="square" lIns="45720" rIns="45720" tIns="27432" bIns="27432" anchor="t">
            <a:spAutoFit/>
          </a:bodyPr>
          <a:lstStyle/>
          <a:p>
            <a:pPr algn="l">
              <a:lnSpc>
                <a:spcPct val="110000"/>
              </a:lnSpc>
            </a:pPr>
            <a:r>
              <a:rPr sz="1200" b="1">
                <a:solidFill>
                  <a:srgbClr val="FFC629"/>
                </a:solidFill>
                <a:latin typeface="Calibri"/>
              </a:rPr>
              <a:t>FINAL PROJECT · VIBE CODING CEDIA 2026</a:t>
            </a:r>
          </a:p>
        </p:txBody>
      </p:sp>
      <p:sp>
        <p:nvSpPr>
          <p:cNvPr id="5" name="TextBox 4"/>
          <p:cNvSpPr txBox="1"/>
          <p:nvPr/>
        </p:nvSpPr>
        <p:spPr>
          <a:xfrm>
            <a:off x="548640" y="1463040"/>
            <a:ext cx="10515600" cy="1737360"/>
          </a:xfrm>
          <a:prstGeom prst="rect">
            <a:avLst/>
          </a:prstGeom>
          <a:noFill/>
        </p:spPr>
        <p:txBody>
          <a:bodyPr wrap="square" lIns="45720" rIns="45720" tIns="27432" bIns="27432" anchor="t">
            <a:spAutoFit/>
          </a:bodyPr>
          <a:lstStyle/>
          <a:p>
            <a:pPr algn="l">
              <a:lnSpc>
                <a:spcPct val="110000"/>
              </a:lnSpc>
            </a:pPr>
            <a:r>
              <a:rPr sz="4000" b="0">
                <a:solidFill>
                  <a:srgbClr val="FFFFFF"/>
                </a:solidFill>
                <a:latin typeface="Georgia"/>
              </a:rPr>
              <a:t>Practicing, not just explaining, with real feedback</a:t>
            </a:r>
          </a:p>
        </p:txBody>
      </p:sp>
      <p:sp>
        <p:nvSpPr>
          <p:cNvPr id="6" name="TextBox 5"/>
          <p:cNvSpPr txBox="1"/>
          <p:nvPr/>
        </p:nvSpPr>
        <p:spPr>
          <a:xfrm>
            <a:off x="548640" y="3383280"/>
            <a:ext cx="10515600" cy="914400"/>
          </a:xfrm>
          <a:prstGeom prst="rect">
            <a:avLst/>
          </a:prstGeom>
          <a:noFill/>
        </p:spPr>
        <p:txBody>
          <a:bodyPr wrap="square" lIns="45720" rIns="45720" tIns="27432" bIns="27432" anchor="t">
            <a:spAutoFit/>
          </a:bodyPr>
          <a:lstStyle/>
          <a:p>
            <a:pPr algn="l">
              <a:lnSpc>
                <a:spcPct val="110000"/>
              </a:lnSpc>
            </a:pPr>
            <a:r>
              <a:rPr sz="2200" b="0">
                <a:solidFill>
                  <a:srgbClr val="C9CEDB"/>
                </a:solidFill>
                <a:latin typeface="Calibri"/>
              </a:rPr>
              <a:t>More languages and help narration are coming next.</a:t>
            </a:r>
          </a:p>
        </p:txBody>
      </p:sp>
      <p:sp>
        <p:nvSpPr>
          <p:cNvPr id="7" name="Rounded Rectangle 6"/>
          <p:cNvSpPr/>
          <p:nvPr/>
        </p:nvSpPr>
        <p:spPr>
          <a:xfrm>
            <a:off x="548640" y="4526280"/>
            <a:ext cx="7132320" cy="685800"/>
          </a:xfrm>
          <a:prstGeom prst="roundRect">
            <a:avLst>
              <a:gd name="adj" fmla="val 30000"/>
            </a:avLst>
          </a:prstGeom>
          <a:solidFill>
            <a:srgbClr val="1A213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777240" y="4572000"/>
            <a:ext cx="6766560" cy="594360"/>
          </a:xfrm>
          <a:prstGeom prst="rect">
            <a:avLst/>
          </a:prstGeom>
          <a:noFill/>
        </p:spPr>
        <p:txBody>
          <a:bodyPr wrap="square" lIns="45720" rIns="45720" tIns="27432" bIns="27432" anchor="ctr">
            <a:spAutoFit/>
          </a:bodyPr>
          <a:lstStyle/>
          <a:p>
            <a:pPr algn="l">
              <a:lnSpc>
                <a:spcPct val="110000"/>
              </a:lnSpc>
            </a:pPr>
            <a:r>
              <a:rPr sz="1800" b="0">
                <a:solidFill>
                  <a:srgbClr val="FFC629"/>
                </a:solidFill>
                <a:latin typeface="Calibri"/>
              </a:rPr>
              <a:t>vibe-coding-platform.franciscohiguera.site</a:t>
            </a:r>
          </a:p>
        </p:txBody>
      </p:sp>
      <p:sp>
        <p:nvSpPr>
          <p:cNvPr id="9" name="TextBox 8"/>
          <p:cNvSpPr txBox="1"/>
          <p:nvPr/>
        </p:nvSpPr>
        <p:spPr>
          <a:xfrm>
            <a:off x="548640" y="5486400"/>
            <a:ext cx="10515600" cy="457200"/>
          </a:xfrm>
          <a:prstGeom prst="rect">
            <a:avLst/>
          </a:prstGeom>
          <a:noFill/>
        </p:spPr>
        <p:txBody>
          <a:bodyPr wrap="square" lIns="45720" rIns="45720" tIns="27432" bIns="27432" anchor="t">
            <a:spAutoFit/>
          </a:bodyPr>
          <a:lstStyle/>
          <a:p>
            <a:pPr algn="l">
              <a:lnSpc>
                <a:spcPct val="110000"/>
              </a:lnSpc>
            </a:pPr>
            <a:r>
              <a:rPr sz="1600" b="1">
                <a:solidFill>
                  <a:srgbClr val="FFFFFF"/>
                </a:solidFill>
                <a:latin typeface="Calibri"/>
              </a:rPr>
              <a:t>Francisco Higuera (UTE) · Carlos Bermeo (UTPL) · Programming and Communication &amp; Arts</a:t>
            </a:r>
          </a:p>
        </p:txBody>
      </p:sp>
      <p:sp>
        <p:nvSpPr>
          <p:cNvPr id="10" name="TextBox 9"/>
          <p:cNvSpPr txBox="1"/>
          <p:nvPr/>
        </p:nvSpPr>
        <p:spPr>
          <a:xfrm>
            <a:off x="548640" y="6400800"/>
            <a:ext cx="7315200" cy="320040"/>
          </a:xfrm>
          <a:prstGeom prst="rect">
            <a:avLst/>
          </a:prstGeom>
          <a:noFill/>
        </p:spPr>
        <p:txBody>
          <a:bodyPr wrap="square" lIns="45720" rIns="45720" tIns="27432" bIns="27432" anchor="t">
            <a:spAutoFit/>
          </a:bodyPr>
          <a:lstStyle/>
          <a:p>
            <a:pPr algn="l">
              <a:lnSpc>
                <a:spcPct val="110000"/>
              </a:lnSpc>
            </a:pPr>
            <a:r>
              <a:rPr sz="1100" b="0">
                <a:solidFill>
                  <a:srgbClr val="C9CEDB"/>
                </a:solidFill>
                <a:latin typeface="Calibri"/>
              </a:rPr>
              <a:t>Vibe Coding CEDIA 2026 · Universidad UTE · UTPL</a:t>
            </a:r>
          </a:p>
        </p:txBody>
      </p:sp>
      <p:sp>
        <p:nvSpPr>
          <p:cNvPr id="11" name="TextBox 10"/>
          <p:cNvSpPr txBox="1"/>
          <p:nvPr/>
        </p:nvSpPr>
        <p:spPr>
          <a:xfrm>
            <a:off x="10607040" y="6400800"/>
            <a:ext cx="1051560" cy="320040"/>
          </a:xfrm>
          <a:prstGeom prst="rect">
            <a:avLst/>
          </a:prstGeom>
          <a:noFill/>
        </p:spPr>
        <p:txBody>
          <a:bodyPr wrap="square" lIns="45720" rIns="45720" tIns="27432" bIns="27432" anchor="t">
            <a:spAutoFit/>
          </a:bodyPr>
          <a:lstStyle/>
          <a:p>
            <a:pPr algn="r">
              <a:lnSpc>
                <a:spcPct val="110000"/>
              </a:lnSpc>
            </a:pPr>
            <a:r>
              <a:rPr sz="1100" b="0">
                <a:solidFill>
                  <a:srgbClr val="C9CEDB"/>
                </a:solidFill>
                <a:latin typeface="Calibri"/>
              </a:rPr>
              <a:t>10 / 10</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